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709" r:id="rId2"/>
    <p:sldId id="279" r:id="rId3"/>
    <p:sldId id="278" r:id="rId4"/>
    <p:sldId id="277" r:id="rId5"/>
    <p:sldId id="276" r:id="rId6"/>
    <p:sldId id="273" r:id="rId7"/>
    <p:sldId id="274" r:id="rId8"/>
    <p:sldId id="272" r:id="rId9"/>
    <p:sldId id="265" r:id="rId10"/>
    <p:sldId id="271" r:id="rId11"/>
    <p:sldId id="269" r:id="rId12"/>
    <p:sldId id="270" r:id="rId13"/>
    <p:sldId id="268" r:id="rId14"/>
    <p:sldId id="262" r:id="rId15"/>
    <p:sldId id="266" r:id="rId16"/>
    <p:sldId id="264" r:id="rId17"/>
    <p:sldId id="257" r:id="rId18"/>
  </p:sldIdLst>
  <p:sldSz cx="9144000" cy="6858000" type="screen4x3"/>
  <p:notesSz cx="6807200" cy="9939338"/>
  <p:custDataLst>
    <p:tags r:id="rId21"/>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3" d="100"/>
          <a:sy n="123" d="100"/>
        </p:scale>
        <p:origin x="125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43.emf"/><Relationship Id="rId1" Type="http://schemas.openxmlformats.org/officeDocument/2006/relationships/image" Target="../media/image42.e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image" Target="../media/image45.e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49.emf"/><Relationship Id="rId1" Type="http://schemas.openxmlformats.org/officeDocument/2006/relationships/image" Target="../media/image4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14.emf"/><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image" Target="../media/image7.emf"/><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image" Target="../media/image15.emf"/><Relationship Id="rId5" Type="http://schemas.openxmlformats.org/officeDocument/2006/relationships/image" Target="../media/image19.emf"/><Relationship Id="rId4" Type="http://schemas.openxmlformats.org/officeDocument/2006/relationships/image" Target="../media/image18.e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image" Target="../media/image23.emf"/><Relationship Id="rId5" Type="http://schemas.openxmlformats.org/officeDocument/2006/relationships/image" Target="../media/image27.emf"/><Relationship Id="rId4" Type="http://schemas.openxmlformats.org/officeDocument/2006/relationships/image" Target="../media/image26.e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0.emf"/><Relationship Id="rId7" Type="http://schemas.openxmlformats.org/officeDocument/2006/relationships/image" Target="../media/image34.emf"/><Relationship Id="rId2" Type="http://schemas.openxmlformats.org/officeDocument/2006/relationships/image" Target="../media/image29.emf"/><Relationship Id="rId1" Type="http://schemas.openxmlformats.org/officeDocument/2006/relationships/image" Target="../media/image28.emf"/><Relationship Id="rId6" Type="http://schemas.openxmlformats.org/officeDocument/2006/relationships/image" Target="../media/image33.emf"/><Relationship Id="rId5" Type="http://schemas.openxmlformats.org/officeDocument/2006/relationships/image" Target="../media/image32.emf"/><Relationship Id="rId4" Type="http://schemas.openxmlformats.org/officeDocument/2006/relationships/image" Target="../media/image31.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image" Target="../media/image35.emf"/><Relationship Id="rId6" Type="http://schemas.openxmlformats.org/officeDocument/2006/relationships/image" Target="../media/image40.emf"/><Relationship Id="rId5" Type="http://schemas.openxmlformats.org/officeDocument/2006/relationships/image" Target="../media/image39.emf"/><Relationship Id="rId4" Type="http://schemas.openxmlformats.org/officeDocument/2006/relationships/image" Target="../media/image38.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49786" cy="496967"/>
          </a:xfrm>
          <a:prstGeom prst="rect">
            <a:avLst/>
          </a:prstGeom>
        </p:spPr>
        <p:txBody>
          <a:bodyPr vert="horz" lIns="95682" tIns="47841" rIns="95682" bIns="47841"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5840" y="2"/>
            <a:ext cx="2949786" cy="496967"/>
          </a:xfrm>
          <a:prstGeom prst="rect">
            <a:avLst/>
          </a:prstGeom>
        </p:spPr>
        <p:txBody>
          <a:bodyPr vert="horz" lIns="95682" tIns="47841" rIns="95682" bIns="47841" rtlCol="0"/>
          <a:lstStyle>
            <a:lvl1pPr algn="r">
              <a:defRPr sz="1300"/>
            </a:lvl1pPr>
          </a:lstStyle>
          <a:p>
            <a:fld id="{EA9ECF68-ACB0-4464-BE38-50D3187D1610}" type="datetimeFigureOut">
              <a:rPr kumimoji="1" lang="ja-JP" altLang="en-US" smtClean="0"/>
              <a:pPr/>
              <a:t>2024/5/29</a:t>
            </a:fld>
            <a:endParaRPr kumimoji="1" lang="ja-JP" altLang="en-US"/>
          </a:p>
        </p:txBody>
      </p:sp>
      <p:sp>
        <p:nvSpPr>
          <p:cNvPr id="4" name="フッター プレースホルダ 3"/>
          <p:cNvSpPr>
            <a:spLocks noGrp="1"/>
          </p:cNvSpPr>
          <p:nvPr>
            <p:ph type="ftr" sz="quarter" idx="2"/>
          </p:nvPr>
        </p:nvSpPr>
        <p:spPr>
          <a:xfrm>
            <a:off x="2" y="9440648"/>
            <a:ext cx="2949786" cy="496967"/>
          </a:xfrm>
          <a:prstGeom prst="rect">
            <a:avLst/>
          </a:prstGeom>
        </p:spPr>
        <p:txBody>
          <a:bodyPr vert="horz" lIns="95682" tIns="47841" rIns="95682" bIns="47841"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5840" y="9440648"/>
            <a:ext cx="2949786" cy="496967"/>
          </a:xfrm>
          <a:prstGeom prst="rect">
            <a:avLst/>
          </a:prstGeom>
        </p:spPr>
        <p:txBody>
          <a:bodyPr vert="horz" lIns="95682" tIns="47841" rIns="95682" bIns="47841" rtlCol="0" anchor="b"/>
          <a:lstStyle>
            <a:lvl1pPr algn="r">
              <a:defRPr sz="1300"/>
            </a:lvl1pPr>
          </a:lstStyle>
          <a:p>
            <a:fld id="{2352FED5-9997-4B4B-A2DF-4DBF2E06F953}" type="slidenum">
              <a:rPr kumimoji="1" lang="ja-JP" altLang="en-US" smtClean="0"/>
              <a:pPr/>
              <a:t>‹#›</a:t>
            </a:fld>
            <a:endParaRPr kumimoji="1" lang="ja-JP" altLang="en-US"/>
          </a:p>
        </p:txBody>
      </p:sp>
    </p:spTree>
    <p:extLst>
      <p:ext uri="{BB962C8B-B14F-4D97-AF65-F5344CB8AC3E}">
        <p14:creationId xmlns:p14="http://schemas.microsoft.com/office/powerpoint/2010/main" val="15505799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49786" cy="496967"/>
          </a:xfrm>
          <a:prstGeom prst="rect">
            <a:avLst/>
          </a:prstGeom>
        </p:spPr>
        <p:txBody>
          <a:bodyPr vert="horz" lIns="95682" tIns="47841" rIns="95682" bIns="47841" rtlCol="0"/>
          <a:lstStyle>
            <a:lvl1pPr algn="l">
              <a:defRPr sz="1300"/>
            </a:lvl1pPr>
          </a:lstStyle>
          <a:p>
            <a:endParaRPr kumimoji="1" lang="ja-JP" altLang="en-US"/>
          </a:p>
        </p:txBody>
      </p:sp>
      <p:sp>
        <p:nvSpPr>
          <p:cNvPr id="3" name="日付プレースホルダ 2"/>
          <p:cNvSpPr>
            <a:spLocks noGrp="1"/>
          </p:cNvSpPr>
          <p:nvPr>
            <p:ph type="dt" idx="1"/>
          </p:nvPr>
        </p:nvSpPr>
        <p:spPr>
          <a:xfrm>
            <a:off x="3855840" y="2"/>
            <a:ext cx="2949786" cy="496967"/>
          </a:xfrm>
          <a:prstGeom prst="rect">
            <a:avLst/>
          </a:prstGeom>
        </p:spPr>
        <p:txBody>
          <a:bodyPr vert="horz" lIns="95682" tIns="47841" rIns="95682" bIns="47841" rtlCol="0"/>
          <a:lstStyle>
            <a:lvl1pPr algn="r">
              <a:defRPr sz="1300"/>
            </a:lvl1pPr>
          </a:lstStyle>
          <a:p>
            <a:fld id="{B82D609C-652A-4417-880D-289779DC5578}" type="datetimeFigureOut">
              <a:rPr kumimoji="1" lang="ja-JP" altLang="en-US" smtClean="0"/>
              <a:pPr/>
              <a:t>2024/5/29</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5682" tIns="47841" rIns="95682" bIns="47841"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5682" tIns="47841" rIns="95682" bIns="47841"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2" y="9440648"/>
            <a:ext cx="2949786" cy="496967"/>
          </a:xfrm>
          <a:prstGeom prst="rect">
            <a:avLst/>
          </a:prstGeom>
        </p:spPr>
        <p:txBody>
          <a:bodyPr vert="horz" lIns="95682" tIns="47841" rIns="95682" bIns="47841"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3855840" y="9440648"/>
            <a:ext cx="2949786" cy="496967"/>
          </a:xfrm>
          <a:prstGeom prst="rect">
            <a:avLst/>
          </a:prstGeom>
        </p:spPr>
        <p:txBody>
          <a:bodyPr vert="horz" lIns="95682" tIns="47841" rIns="95682" bIns="47841" rtlCol="0" anchor="b"/>
          <a:lstStyle>
            <a:lvl1pPr algn="r">
              <a:defRPr sz="1300"/>
            </a:lvl1pPr>
          </a:lstStyle>
          <a:p>
            <a:fld id="{489A05D3-07D7-4861-9F31-862CB5624B6F}" type="slidenum">
              <a:rPr kumimoji="1" lang="ja-JP" altLang="en-US" smtClean="0"/>
              <a:pPr/>
              <a:t>‹#›</a:t>
            </a:fld>
            <a:endParaRPr kumimoji="1" lang="ja-JP" altLang="en-US"/>
          </a:p>
        </p:txBody>
      </p:sp>
    </p:spTree>
    <p:extLst>
      <p:ext uri="{BB962C8B-B14F-4D97-AF65-F5344CB8AC3E}">
        <p14:creationId xmlns:p14="http://schemas.microsoft.com/office/powerpoint/2010/main" val="147386728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r>
              <a:rPr lang="ja-JP" altLang="en-US" dirty="0"/>
              <a:t>これは、令和２年の</a:t>
            </a:r>
            <a:r>
              <a:rPr lang="en-US" altLang="ja-JP" dirty="0"/>
              <a:t>7</a:t>
            </a:r>
            <a:r>
              <a:rPr lang="ja-JP" altLang="en-US" dirty="0"/>
              <a:t>月の毒劇物の改正になります。</a:t>
            </a:r>
            <a:endParaRPr lang="en-US" altLang="ja-JP" dirty="0"/>
          </a:p>
          <a:p>
            <a:pPr eaLnBrk="1" hangingPunct="1"/>
            <a:r>
              <a:rPr lang="ja-JP" altLang="en-US" dirty="0"/>
              <a:t>毒物２物質、劇物１４物質が新しく指定されています。</a:t>
            </a:r>
            <a:endParaRPr lang="en-US" altLang="ja-JP" dirty="0"/>
          </a:p>
          <a:p>
            <a:pPr eaLnBrk="1" hangingPunct="1"/>
            <a:r>
              <a:rPr lang="ja-JP" altLang="en-US" dirty="0"/>
              <a:t>数も非常に多く、当時</a:t>
            </a:r>
            <a:r>
              <a:rPr lang="en-US" altLang="ja-JP" dirty="0"/>
              <a:t>OCCS</a:t>
            </a:r>
            <a:r>
              <a:rPr lang="ja-JP" altLang="en-US" dirty="0"/>
              <a:t>に</a:t>
            </a:r>
            <a:r>
              <a:rPr lang="en-US" altLang="ja-JP" dirty="0"/>
              <a:t>700</a:t>
            </a:r>
            <a:r>
              <a:rPr lang="ja-JP" altLang="en-US" dirty="0"/>
              <a:t>本近く登録されていました。</a:t>
            </a:r>
            <a:endParaRPr lang="en-US" altLang="ja-JP" dirty="0"/>
          </a:p>
          <a:p>
            <a:pPr eaLnBrk="1" hangingPunct="1"/>
            <a:endParaRPr lang="en-US" altLang="ja-JP"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ja-JP" altLang="en-US" dirty="0"/>
              <a:t>スライド右肩に◎のついたものは、皆さんの資料には含まれておりません。ご了解ください。</a:t>
            </a:r>
            <a:endParaRPr lang="en-US" altLang="ja-JP" dirty="0"/>
          </a:p>
          <a:p>
            <a:pPr eaLnBrk="1" hangingPunct="1"/>
            <a:endParaRPr lang="en-US" altLang="ja-JP" dirty="0"/>
          </a:p>
          <a:p>
            <a:pPr eaLnBrk="1" hangingPunct="1"/>
            <a:endParaRPr lang="ja-JP" altLang="ja-JP" dirty="0"/>
          </a:p>
        </p:txBody>
      </p:sp>
    </p:spTree>
    <p:extLst>
      <p:ext uri="{BB962C8B-B14F-4D97-AF65-F5344CB8AC3E}">
        <p14:creationId xmlns:p14="http://schemas.microsoft.com/office/powerpoint/2010/main" val="18269662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10</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42643403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11</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19263630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12</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0644923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13</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5144515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14</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41501131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15</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37406840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16</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1496935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17</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7353975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2</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77358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3</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1223909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4</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3070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5</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6240462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6</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121591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7</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915441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8</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613909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30" name="Rectangle 7"/>
          <p:cNvSpPr txBox="1">
            <a:spLocks noGrp="1" noChangeArrowheads="1"/>
          </p:cNvSpPr>
          <p:nvPr/>
        </p:nvSpPr>
        <p:spPr bwMode="auto">
          <a:xfrm>
            <a:off x="3855349" y="9440863"/>
            <a:ext cx="2950263" cy="496887"/>
          </a:xfrm>
          <a:prstGeom prst="rect">
            <a:avLst/>
          </a:prstGeom>
          <a:noFill/>
          <a:ln w="9525">
            <a:noFill/>
            <a:miter lim="800000"/>
            <a:headEnd/>
            <a:tailEnd/>
          </a:ln>
        </p:spPr>
        <p:txBody>
          <a:bodyPr lIns="96485" tIns="48243" rIns="96485" bIns="48243" anchor="b"/>
          <a:lstStyle/>
          <a:p>
            <a:pPr algn="r" defTabSz="965031"/>
            <a:fld id="{D29A0C5A-AF44-4543-B29F-FE4F86465EF5}" type="slidenum">
              <a:rPr lang="en-US" altLang="ja-JP" sz="1300">
                <a:latin typeface="Times" charset="0"/>
              </a:rPr>
              <a:pPr algn="r" defTabSz="965031"/>
              <a:t>9</a:t>
            </a:fld>
            <a:endParaRPr lang="en-US" altLang="ja-JP" sz="1300" dirty="0">
              <a:latin typeface="Times" charset="0"/>
            </a:endParaRPr>
          </a:p>
        </p:txBody>
      </p:sp>
      <p:sp>
        <p:nvSpPr>
          <p:cNvPr id="585731" name="Rectangle 2"/>
          <p:cNvSpPr>
            <a:spLocks noGrp="1" noRot="1" noChangeAspect="1" noChangeArrowheads="1" noTextEdit="1"/>
          </p:cNvSpPr>
          <p:nvPr>
            <p:ph type="sldImg"/>
          </p:nvPr>
        </p:nvSpPr>
        <p:spPr>
          <a:ln/>
        </p:spPr>
      </p:sp>
      <p:sp>
        <p:nvSpPr>
          <p:cNvPr id="585732" name="Rectangle 3"/>
          <p:cNvSpPr>
            <a:spLocks noGrp="1" noChangeArrowheads="1"/>
          </p:cNvSpPr>
          <p:nvPr>
            <p:ph type="body" idx="1"/>
          </p:nvPr>
        </p:nvSpPr>
        <p:spPr/>
        <p:txBody>
          <a:bodyPr/>
          <a:lstStyle/>
          <a:p>
            <a:pPr eaLnBrk="1" hangingPunct="1"/>
            <a:endParaRPr lang="ja-JP" altLang="ja-JP"/>
          </a:p>
        </p:txBody>
      </p:sp>
    </p:spTree>
    <p:extLst>
      <p:ext uri="{BB962C8B-B14F-4D97-AF65-F5344CB8AC3E}">
        <p14:creationId xmlns:p14="http://schemas.microsoft.com/office/powerpoint/2010/main" val="2442923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24B3CCB3-5D92-4BDB-BCB8-368CDD7DCF22}" type="datetimeFigureOut">
              <a:rPr kumimoji="1" lang="ja-JP" altLang="en-US" smtClean="0"/>
              <a:pPr/>
              <a:t>2024/5/29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64FB19B-E4A1-4FA9-AD03-AD545BFD25B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3CCB3-5D92-4BDB-BCB8-368CDD7DCF22}" type="datetimeFigureOut">
              <a:rPr kumimoji="1" lang="ja-JP" altLang="en-US" smtClean="0"/>
              <a:pPr/>
              <a:t>2024/5/29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4FB19B-E4A1-4FA9-AD03-AD545BFD25B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image" Target="../media/image39.emf"/><Relationship Id="rId3" Type="http://schemas.openxmlformats.org/officeDocument/2006/relationships/notesSlide" Target="../notesSlides/notesSlide10.xml"/><Relationship Id="rId7" Type="http://schemas.openxmlformats.org/officeDocument/2006/relationships/image" Target="../media/image36.emf"/><Relationship Id="rId12"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2.bin"/><Relationship Id="rId11" Type="http://schemas.openxmlformats.org/officeDocument/2006/relationships/image" Target="../media/image38.emf"/><Relationship Id="rId5" Type="http://schemas.openxmlformats.org/officeDocument/2006/relationships/image" Target="../media/image35.emf"/><Relationship Id="rId15" Type="http://schemas.openxmlformats.org/officeDocument/2006/relationships/image" Target="../media/image40.emf"/><Relationship Id="rId10" Type="http://schemas.openxmlformats.org/officeDocument/2006/relationships/oleObject" Target="../embeddings/oleObject34.bin"/><Relationship Id="rId4" Type="http://schemas.openxmlformats.org/officeDocument/2006/relationships/oleObject" Target="../embeddings/oleObject31.bin"/><Relationship Id="rId9" Type="http://schemas.openxmlformats.org/officeDocument/2006/relationships/image" Target="../media/image37.emf"/><Relationship Id="rId14" Type="http://schemas.openxmlformats.org/officeDocument/2006/relationships/oleObject" Target="../embeddings/oleObject36.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41.emf"/><Relationship Id="rId4" Type="http://schemas.openxmlformats.org/officeDocument/2006/relationships/oleObject" Target="../embeddings/oleObject37.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13.xml"/><Relationship Id="rId7" Type="http://schemas.openxmlformats.org/officeDocument/2006/relationships/image" Target="../media/image43.emf"/><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9.bin"/><Relationship Id="rId5" Type="http://schemas.openxmlformats.org/officeDocument/2006/relationships/image" Target="../media/image42.emf"/><Relationship Id="rId4" Type="http://schemas.openxmlformats.org/officeDocument/2006/relationships/oleObject" Target="../embeddings/oleObject38.bin"/><Relationship Id="rId9" Type="http://schemas.openxmlformats.org/officeDocument/2006/relationships/image" Target="../media/image44.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43.bin"/><Relationship Id="rId3" Type="http://schemas.openxmlformats.org/officeDocument/2006/relationships/notesSlide" Target="../notesSlides/notesSlide15.xml"/><Relationship Id="rId7" Type="http://schemas.openxmlformats.org/officeDocument/2006/relationships/image" Target="../media/image46.e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42.bin"/><Relationship Id="rId5" Type="http://schemas.openxmlformats.org/officeDocument/2006/relationships/image" Target="../media/image45.emf"/><Relationship Id="rId4" Type="http://schemas.openxmlformats.org/officeDocument/2006/relationships/oleObject" Target="../embeddings/oleObject41.bin"/><Relationship Id="rId9" Type="http://schemas.openxmlformats.org/officeDocument/2006/relationships/image" Target="../media/image47.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17.xml"/><Relationship Id="rId7" Type="http://schemas.openxmlformats.org/officeDocument/2006/relationships/image" Target="../media/image49.e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45.bin"/><Relationship Id="rId5" Type="http://schemas.openxmlformats.org/officeDocument/2006/relationships/image" Target="../media/image48.emf"/><Relationship Id="rId4" Type="http://schemas.openxmlformats.org/officeDocument/2006/relationships/oleObject" Target="../embeddings/oleObject44.bin"/><Relationship Id="rId9" Type="http://schemas.openxmlformats.org/officeDocument/2006/relationships/image" Target="../media/image50.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3.xml"/><Relationship Id="rId7" Type="http://schemas.openxmlformats.org/officeDocument/2006/relationships/image" Target="../media/image5.e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4.emf"/><Relationship Id="rId4" Type="http://schemas.openxmlformats.org/officeDocument/2006/relationships/oleObject" Target="../embeddings/oleObject3.bin"/><Relationship Id="rId9" Type="http://schemas.openxmlformats.org/officeDocument/2006/relationships/image" Target="../media/image6.e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8.bin"/><Relationship Id="rId13" Type="http://schemas.openxmlformats.org/officeDocument/2006/relationships/image" Target="../media/image11.emf"/><Relationship Id="rId18" Type="http://schemas.openxmlformats.org/officeDocument/2006/relationships/oleObject" Target="../embeddings/oleObject13.bin"/><Relationship Id="rId3" Type="http://schemas.openxmlformats.org/officeDocument/2006/relationships/notesSlide" Target="../notesSlides/notesSlide4.xml"/><Relationship Id="rId7" Type="http://schemas.openxmlformats.org/officeDocument/2006/relationships/image" Target="../media/image8.emf"/><Relationship Id="rId12" Type="http://schemas.openxmlformats.org/officeDocument/2006/relationships/oleObject" Target="../embeddings/oleObject10.bin"/><Relationship Id="rId17" Type="http://schemas.openxmlformats.org/officeDocument/2006/relationships/image" Target="../media/image13.emf"/><Relationship Id="rId2" Type="http://schemas.openxmlformats.org/officeDocument/2006/relationships/slideLayout" Target="../slideLayouts/slideLayout7.xml"/><Relationship Id="rId16" Type="http://schemas.openxmlformats.org/officeDocument/2006/relationships/oleObject" Target="../embeddings/oleObject12.bin"/><Relationship Id="rId1" Type="http://schemas.openxmlformats.org/officeDocument/2006/relationships/vmlDrawing" Target="../drawings/vmlDrawing4.vml"/><Relationship Id="rId6" Type="http://schemas.openxmlformats.org/officeDocument/2006/relationships/oleObject" Target="../embeddings/oleObject7.bin"/><Relationship Id="rId11" Type="http://schemas.openxmlformats.org/officeDocument/2006/relationships/image" Target="../media/image10.emf"/><Relationship Id="rId5" Type="http://schemas.openxmlformats.org/officeDocument/2006/relationships/image" Target="../media/image7.emf"/><Relationship Id="rId15" Type="http://schemas.openxmlformats.org/officeDocument/2006/relationships/image" Target="../media/image12.emf"/><Relationship Id="rId10" Type="http://schemas.openxmlformats.org/officeDocument/2006/relationships/oleObject" Target="../embeddings/oleObject9.bin"/><Relationship Id="rId19" Type="http://schemas.openxmlformats.org/officeDocument/2006/relationships/image" Target="../media/image14.emf"/><Relationship Id="rId4" Type="http://schemas.openxmlformats.org/officeDocument/2006/relationships/oleObject" Target="../embeddings/oleObject6.bin"/><Relationship Id="rId9" Type="http://schemas.openxmlformats.org/officeDocument/2006/relationships/image" Target="../media/image9.emf"/><Relationship Id="rId14" Type="http://schemas.openxmlformats.org/officeDocument/2006/relationships/oleObject" Target="../embeddings/oleObject1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20.emf"/><Relationship Id="rId13" Type="http://schemas.openxmlformats.org/officeDocument/2006/relationships/image" Target="../media/image18.emf"/><Relationship Id="rId3" Type="http://schemas.openxmlformats.org/officeDocument/2006/relationships/notesSlide" Target="../notesSlides/notesSlide6.xml"/><Relationship Id="rId7" Type="http://schemas.openxmlformats.org/officeDocument/2006/relationships/image" Target="../media/image16.emf"/><Relationship Id="rId12" Type="http://schemas.openxmlformats.org/officeDocument/2006/relationships/oleObject" Target="../embeddings/oleObject17.bin"/><Relationship Id="rId2" Type="http://schemas.openxmlformats.org/officeDocument/2006/relationships/slideLayout" Target="../slideLayouts/slideLayout7.xml"/><Relationship Id="rId16" Type="http://schemas.openxmlformats.org/officeDocument/2006/relationships/image" Target="../media/image22.emf"/><Relationship Id="rId1" Type="http://schemas.openxmlformats.org/officeDocument/2006/relationships/vmlDrawing" Target="../drawings/vmlDrawing5.vml"/><Relationship Id="rId6" Type="http://schemas.openxmlformats.org/officeDocument/2006/relationships/oleObject" Target="../embeddings/oleObject15.bin"/><Relationship Id="rId11" Type="http://schemas.openxmlformats.org/officeDocument/2006/relationships/image" Target="../media/image17.emf"/><Relationship Id="rId5" Type="http://schemas.openxmlformats.org/officeDocument/2006/relationships/image" Target="../media/image15.emf"/><Relationship Id="rId15" Type="http://schemas.openxmlformats.org/officeDocument/2006/relationships/image" Target="../media/image19.emf"/><Relationship Id="rId10" Type="http://schemas.openxmlformats.org/officeDocument/2006/relationships/oleObject" Target="../embeddings/oleObject16.bin"/><Relationship Id="rId4" Type="http://schemas.openxmlformats.org/officeDocument/2006/relationships/oleObject" Target="../embeddings/oleObject14.bin"/><Relationship Id="rId9" Type="http://schemas.openxmlformats.org/officeDocument/2006/relationships/image" Target="../media/image21.emf"/><Relationship Id="rId14" Type="http://schemas.openxmlformats.org/officeDocument/2006/relationships/oleObject" Target="../embeddings/oleObject18.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21.bin"/><Relationship Id="rId13" Type="http://schemas.openxmlformats.org/officeDocument/2006/relationships/image" Target="../media/image27.emf"/><Relationship Id="rId3" Type="http://schemas.openxmlformats.org/officeDocument/2006/relationships/notesSlide" Target="../notesSlides/notesSlide8.xml"/><Relationship Id="rId7" Type="http://schemas.openxmlformats.org/officeDocument/2006/relationships/image" Target="../media/image24.emf"/><Relationship Id="rId12"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20.bin"/><Relationship Id="rId11" Type="http://schemas.openxmlformats.org/officeDocument/2006/relationships/image" Target="../media/image26.emf"/><Relationship Id="rId5" Type="http://schemas.openxmlformats.org/officeDocument/2006/relationships/image" Target="../media/image23.emf"/><Relationship Id="rId10" Type="http://schemas.openxmlformats.org/officeDocument/2006/relationships/oleObject" Target="../embeddings/oleObject22.bin"/><Relationship Id="rId4" Type="http://schemas.openxmlformats.org/officeDocument/2006/relationships/oleObject" Target="../embeddings/oleObject19.bin"/><Relationship Id="rId9" Type="http://schemas.openxmlformats.org/officeDocument/2006/relationships/image" Target="../media/image25.e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image" Target="../media/image32.emf"/><Relationship Id="rId3" Type="http://schemas.openxmlformats.org/officeDocument/2006/relationships/notesSlide" Target="../notesSlides/notesSlide9.xml"/><Relationship Id="rId7" Type="http://schemas.openxmlformats.org/officeDocument/2006/relationships/image" Target="../media/image29.emf"/><Relationship Id="rId12" Type="http://schemas.openxmlformats.org/officeDocument/2006/relationships/oleObject" Target="../embeddings/oleObject28.bin"/><Relationship Id="rId17" Type="http://schemas.openxmlformats.org/officeDocument/2006/relationships/image" Target="../media/image34.emf"/><Relationship Id="rId2" Type="http://schemas.openxmlformats.org/officeDocument/2006/relationships/slideLayout" Target="../slideLayouts/slideLayout7.xml"/><Relationship Id="rId16" Type="http://schemas.openxmlformats.org/officeDocument/2006/relationships/oleObject" Target="../embeddings/oleObject30.bin"/><Relationship Id="rId1" Type="http://schemas.openxmlformats.org/officeDocument/2006/relationships/vmlDrawing" Target="../drawings/vmlDrawing7.vml"/><Relationship Id="rId6" Type="http://schemas.openxmlformats.org/officeDocument/2006/relationships/oleObject" Target="../embeddings/oleObject25.bin"/><Relationship Id="rId11" Type="http://schemas.openxmlformats.org/officeDocument/2006/relationships/image" Target="../media/image31.emf"/><Relationship Id="rId5" Type="http://schemas.openxmlformats.org/officeDocument/2006/relationships/image" Target="../media/image28.emf"/><Relationship Id="rId15" Type="http://schemas.openxmlformats.org/officeDocument/2006/relationships/image" Target="../media/image33.emf"/><Relationship Id="rId10" Type="http://schemas.openxmlformats.org/officeDocument/2006/relationships/oleObject" Target="../embeddings/oleObject27.bin"/><Relationship Id="rId4" Type="http://schemas.openxmlformats.org/officeDocument/2006/relationships/oleObject" Target="../embeddings/oleObject24.bin"/><Relationship Id="rId9" Type="http://schemas.openxmlformats.org/officeDocument/2006/relationships/image" Target="../media/image30.emf"/><Relationship Id="rId14" Type="http://schemas.openxmlformats.org/officeDocument/2006/relationships/oleObject" Target="../embeddings/oleObject2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50" descr="いちょう">
            <a:extLst>
              <a:ext uri="{FF2B5EF4-FFF2-40B4-BE49-F238E27FC236}">
                <a16:creationId xmlns:a16="http://schemas.microsoft.com/office/drawing/2014/main" id="{537583D9-A4D1-49B9-A864-23FBA80E2E8B}"/>
              </a:ext>
            </a:extLst>
          </p:cNvPr>
          <p:cNvPicPr>
            <a:picLocks noChangeAspect="1" noChangeArrowheads="1"/>
          </p:cNvPicPr>
          <p:nvPr/>
        </p:nvPicPr>
        <p:blipFill>
          <a:blip r:embed="rId4" cstate="print"/>
          <a:srcRect/>
          <a:stretch>
            <a:fillRect/>
          </a:stretch>
        </p:blipFill>
        <p:spPr bwMode="auto">
          <a:xfrm>
            <a:off x="85725" y="0"/>
            <a:ext cx="914400" cy="1293813"/>
          </a:xfrm>
          <a:prstGeom prst="rect">
            <a:avLst/>
          </a:prstGeom>
          <a:noFill/>
          <a:ln w="9525">
            <a:noFill/>
            <a:miter lim="800000"/>
            <a:headEnd/>
            <a:tailEnd/>
          </a:ln>
        </p:spPr>
      </p:pic>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524328" y="1057763"/>
            <a:ext cx="1326004"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R6.6.1</a:t>
            </a:r>
            <a:r>
              <a:rPr lang="ja-JP" altLang="en-US" dirty="0">
                <a:solidFill>
                  <a:srgbClr val="FF0000"/>
                </a:solidFill>
              </a:rPr>
              <a:t>施行</a:t>
            </a:r>
          </a:p>
        </p:txBody>
      </p:sp>
      <p:sp>
        <p:nvSpPr>
          <p:cNvPr id="15" name="Rectangle 51">
            <a:extLst>
              <a:ext uri="{FF2B5EF4-FFF2-40B4-BE49-F238E27FC236}">
                <a16:creationId xmlns:a16="http://schemas.microsoft.com/office/drawing/2014/main" id="{C093C981-2959-4F79-B273-F406EA68BF13}"/>
              </a:ext>
            </a:extLst>
          </p:cNvPr>
          <p:cNvSpPr>
            <a:spLocks noChangeArrowheads="1"/>
          </p:cNvSpPr>
          <p:nvPr/>
        </p:nvSpPr>
        <p:spPr bwMode="auto">
          <a:xfrm>
            <a:off x="-7938" y="908050"/>
            <a:ext cx="9151938" cy="73025"/>
          </a:xfrm>
          <a:prstGeom prst="rect">
            <a:avLst/>
          </a:prstGeom>
          <a:gradFill rotWithShape="1">
            <a:gsLst>
              <a:gs pos="0">
                <a:srgbClr val="5E7676"/>
              </a:gs>
              <a:gs pos="100000">
                <a:srgbClr val="CCFFFF"/>
              </a:gs>
            </a:gsLst>
            <a:lin ang="0" scaled="1"/>
          </a:gradFill>
          <a:ln w="9525">
            <a:solidFill>
              <a:schemeClr val="tx1"/>
            </a:solidFill>
            <a:miter lim="800000"/>
            <a:headEnd/>
            <a:tailEnd/>
          </a:ln>
        </p:spPr>
        <p:txBody>
          <a:bodyPr wrap="none" anchor="ctr"/>
          <a:lstStyle/>
          <a:p>
            <a:endParaRPr lang="ja-JP" altLang="en-US"/>
          </a:p>
        </p:txBody>
      </p:sp>
      <p:graphicFrame>
        <p:nvGraphicFramePr>
          <p:cNvPr id="10" name="表 9">
            <a:extLst>
              <a:ext uri="{FF2B5EF4-FFF2-40B4-BE49-F238E27FC236}">
                <a16:creationId xmlns:a16="http://schemas.microsoft.com/office/drawing/2014/main" id="{4A1A225D-EE08-4CA5-B77A-031E4DA61980}"/>
              </a:ext>
            </a:extLst>
          </p:cNvPr>
          <p:cNvGraphicFramePr>
            <a:graphicFrameLocks noGrp="1"/>
          </p:cNvGraphicFramePr>
          <p:nvPr>
            <p:extLst>
              <p:ext uri="{D42A27DB-BD31-4B8C-83A1-F6EECF244321}">
                <p14:modId xmlns:p14="http://schemas.microsoft.com/office/powerpoint/2010/main" val="3619970207"/>
              </p:ext>
            </p:extLst>
          </p:nvPr>
        </p:nvGraphicFramePr>
        <p:xfrm>
          <a:off x="247550" y="1936768"/>
          <a:ext cx="8788945" cy="2201920"/>
        </p:xfrm>
        <a:graphic>
          <a:graphicData uri="http://schemas.openxmlformats.org/drawingml/2006/table">
            <a:tbl>
              <a:tblPr/>
              <a:tblGrid>
                <a:gridCol w="366206">
                  <a:extLst>
                    <a:ext uri="{9D8B030D-6E8A-4147-A177-3AD203B41FA5}">
                      <a16:colId xmlns:a16="http://schemas.microsoft.com/office/drawing/2014/main" val="20000"/>
                    </a:ext>
                  </a:extLst>
                </a:gridCol>
                <a:gridCol w="2825961">
                  <a:extLst>
                    <a:ext uri="{9D8B030D-6E8A-4147-A177-3AD203B41FA5}">
                      <a16:colId xmlns:a16="http://schemas.microsoft.com/office/drawing/2014/main" val="20001"/>
                    </a:ext>
                  </a:extLst>
                </a:gridCol>
                <a:gridCol w="1464824">
                  <a:extLst>
                    <a:ext uri="{9D8B030D-6E8A-4147-A177-3AD203B41FA5}">
                      <a16:colId xmlns:a16="http://schemas.microsoft.com/office/drawing/2014/main" val="20002"/>
                    </a:ext>
                  </a:extLst>
                </a:gridCol>
                <a:gridCol w="3555891">
                  <a:extLst>
                    <a:ext uri="{9D8B030D-6E8A-4147-A177-3AD203B41FA5}">
                      <a16:colId xmlns:a16="http://schemas.microsoft.com/office/drawing/2014/main" val="20003"/>
                    </a:ext>
                  </a:extLst>
                </a:gridCol>
                <a:gridCol w="576063">
                  <a:extLst>
                    <a:ext uri="{9D8B030D-6E8A-4147-A177-3AD203B41FA5}">
                      <a16:colId xmlns:a16="http://schemas.microsoft.com/office/drawing/2014/main" val="20004"/>
                    </a:ext>
                  </a:extLst>
                </a:gridCol>
              </a:tblGrid>
              <a:tr h="673155">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備考</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528765">
                <a:tc>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en-US" altLang="ja-JP" sz="1400" kern="1200" dirty="0">
                          <a:solidFill>
                            <a:schemeClr val="tx1"/>
                          </a:solidFill>
                          <a:effectLst/>
                          <a:latin typeface="+mn-lt"/>
                          <a:ea typeface="+mn-ea"/>
                          <a:cs typeface="+mn-cs"/>
                        </a:rPr>
                        <a:t>4-</a:t>
                      </a:r>
                      <a:r>
                        <a:rPr kumimoji="1" lang="ja-JP" altLang="en-US" sz="1400" kern="1200" dirty="0">
                          <a:solidFill>
                            <a:schemeClr val="tx1"/>
                          </a:solidFill>
                          <a:effectLst/>
                          <a:latin typeface="+mn-lt"/>
                          <a:ea typeface="+mn-ea"/>
                          <a:cs typeface="+mn-cs"/>
                        </a:rPr>
                        <a:t>クロロ</a:t>
                      </a:r>
                      <a:r>
                        <a:rPr kumimoji="1" lang="en-US" altLang="ja-JP" sz="1400" kern="1200" dirty="0">
                          <a:solidFill>
                            <a:schemeClr val="tx1"/>
                          </a:solidFill>
                          <a:effectLst/>
                          <a:latin typeface="+mn-lt"/>
                          <a:ea typeface="+mn-ea"/>
                          <a:cs typeface="+mn-cs"/>
                        </a:rPr>
                        <a:t>-2-</a:t>
                      </a:r>
                      <a:r>
                        <a:rPr kumimoji="1" lang="ja-JP" altLang="en-US" sz="1400" kern="1200" dirty="0">
                          <a:solidFill>
                            <a:schemeClr val="tx1"/>
                          </a:solidFill>
                          <a:effectLst/>
                          <a:latin typeface="+mn-lt"/>
                          <a:ea typeface="+mn-ea"/>
                          <a:cs typeface="+mn-cs"/>
                        </a:rPr>
                        <a:t>フルオロ</a:t>
                      </a:r>
                      <a:r>
                        <a:rPr kumimoji="1" lang="en-US" altLang="ja-JP" sz="1400" kern="1200" dirty="0">
                          <a:solidFill>
                            <a:schemeClr val="tx1"/>
                          </a:solidFill>
                          <a:effectLst/>
                          <a:latin typeface="+mn-lt"/>
                          <a:ea typeface="+mn-ea"/>
                          <a:cs typeface="+mn-cs"/>
                        </a:rPr>
                        <a:t>-5-[(RS)-(2,2,2-</a:t>
                      </a:r>
                      <a:r>
                        <a:rPr kumimoji="1" lang="ja-JP" altLang="en-US" sz="1400" kern="1200" dirty="0">
                          <a:solidFill>
                            <a:schemeClr val="tx1"/>
                          </a:solidFill>
                          <a:effectLst/>
                          <a:latin typeface="+mn-lt"/>
                          <a:ea typeface="+mn-ea"/>
                          <a:cs typeface="+mn-cs"/>
                        </a:rPr>
                        <a:t>トリフルオロエチル</a:t>
                      </a:r>
                      <a:r>
                        <a:rPr kumimoji="1" lang="en-US" altLang="ja-JP" sz="1400" kern="1200" dirty="0">
                          <a:solidFill>
                            <a:schemeClr val="tx1"/>
                          </a:solidFill>
                          <a:effectLst/>
                          <a:latin typeface="+mn-lt"/>
                          <a:ea typeface="+mn-ea"/>
                          <a:cs typeface="+mn-cs"/>
                        </a:rPr>
                        <a:t>)</a:t>
                      </a:r>
                      <a:r>
                        <a:rPr kumimoji="1" lang="ja-JP" altLang="en-US" sz="1400" kern="1200" dirty="0">
                          <a:solidFill>
                            <a:schemeClr val="tx1"/>
                          </a:solidFill>
                          <a:effectLst/>
                          <a:latin typeface="+mn-lt"/>
                          <a:ea typeface="+mn-ea"/>
                          <a:cs typeface="+mn-cs"/>
                        </a:rPr>
                        <a:t>スルフィニル</a:t>
                      </a:r>
                      <a:r>
                        <a:rPr kumimoji="1" lang="en-US" altLang="ja-JP" sz="1400" kern="1200" dirty="0">
                          <a:solidFill>
                            <a:schemeClr val="tx1"/>
                          </a:solidFill>
                          <a:effectLst/>
                          <a:latin typeface="+mn-lt"/>
                          <a:ea typeface="+mn-ea"/>
                          <a:cs typeface="+mn-cs"/>
                        </a:rPr>
                        <a:t>]</a:t>
                      </a:r>
                      <a:r>
                        <a:rPr kumimoji="1" lang="ja-JP" altLang="en-US" sz="1400" kern="1200" dirty="0">
                          <a:solidFill>
                            <a:schemeClr val="tx1"/>
                          </a:solidFill>
                          <a:effectLst/>
                          <a:latin typeface="+mn-lt"/>
                          <a:ea typeface="+mn-ea"/>
                          <a:cs typeface="+mn-cs"/>
                        </a:rPr>
                        <a:t>フェニル　</a:t>
                      </a:r>
                      <a:r>
                        <a:rPr kumimoji="1" lang="en-US" altLang="ja-JP" sz="1400" kern="1200" dirty="0">
                          <a:solidFill>
                            <a:schemeClr val="tx1"/>
                          </a:solidFill>
                          <a:effectLst/>
                          <a:latin typeface="+mn-lt"/>
                          <a:ea typeface="+mn-ea"/>
                          <a:cs typeface="+mn-cs"/>
                        </a:rPr>
                        <a:t>5-[(</a:t>
                      </a:r>
                      <a:r>
                        <a:rPr kumimoji="1" lang="ja-JP" altLang="en-US" sz="1400" kern="1200" dirty="0">
                          <a:solidFill>
                            <a:schemeClr val="tx1"/>
                          </a:solidFill>
                          <a:effectLst/>
                          <a:latin typeface="+mn-lt"/>
                          <a:ea typeface="+mn-ea"/>
                          <a:cs typeface="+mn-cs"/>
                        </a:rPr>
                        <a:t>トリフルオロメチル）チオ</a:t>
                      </a:r>
                      <a:r>
                        <a:rPr kumimoji="1" lang="en-US" altLang="ja-JP" sz="1400" kern="1200" dirty="0">
                          <a:solidFill>
                            <a:schemeClr val="tx1"/>
                          </a:solidFill>
                          <a:effectLst/>
                          <a:latin typeface="+mn-lt"/>
                          <a:ea typeface="+mn-ea"/>
                          <a:cs typeface="+mn-cs"/>
                        </a:rPr>
                        <a:t>]</a:t>
                      </a:r>
                      <a:r>
                        <a:rPr kumimoji="1" lang="ja-JP" altLang="en-US" sz="1400" kern="1200" dirty="0">
                          <a:solidFill>
                            <a:schemeClr val="tx1"/>
                          </a:solidFill>
                          <a:effectLst/>
                          <a:latin typeface="+mn-lt"/>
                          <a:ea typeface="+mn-ea"/>
                          <a:cs typeface="+mn-cs"/>
                        </a:rPr>
                        <a:t>ペンチル　エーテル（別名フルペンチオフェノックス）及びこれを含有する製剤</a:t>
                      </a:r>
                      <a:endParaRPr kumimoji="1" lang="ja-JP" altLang="ja-JP" sz="11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1472050-04-6</a:t>
                      </a:r>
                      <a:r>
                        <a:rPr kumimoji="1" lang="ja-JP" altLang="en-US" sz="1400" kern="1200" dirty="0" err="1">
                          <a:solidFill>
                            <a:schemeClr val="tx1"/>
                          </a:solidFill>
                          <a:effectLst/>
                          <a:latin typeface="+mn-lt"/>
                          <a:ea typeface="+mn-ea"/>
                          <a:cs typeface="+mn-cs"/>
                        </a:rPr>
                        <a:t>、</a:t>
                      </a:r>
                      <a:endParaRPr kumimoji="1" lang="en-US" altLang="ja-JP" sz="1400" kern="1200" dirty="0">
                        <a:solidFill>
                          <a:schemeClr val="tx1"/>
                        </a:solidFill>
                        <a:effectLst/>
                        <a:latin typeface="+mn-lt"/>
                        <a:ea typeface="+mn-ea"/>
                        <a:cs typeface="+mn-cs"/>
                      </a:endParaRPr>
                    </a:p>
                    <a:p>
                      <a:pPr algn="ctr" fontAlgn="ctr"/>
                      <a:r>
                        <a:rPr kumimoji="1" lang="en-US" altLang="ja-JP" sz="1400" kern="1200" dirty="0">
                          <a:solidFill>
                            <a:schemeClr val="tx1"/>
                          </a:solidFill>
                          <a:effectLst/>
                          <a:latin typeface="+mn-lt"/>
                          <a:ea typeface="+mn-ea"/>
                          <a:cs typeface="+mn-cs"/>
                        </a:rPr>
                        <a:t>(+)</a:t>
                      </a:r>
                      <a:r>
                        <a:rPr kumimoji="1" lang="ja-JP" altLang="en-US" sz="1400" kern="1200" dirty="0">
                          <a:solidFill>
                            <a:schemeClr val="tx1"/>
                          </a:solidFill>
                          <a:effectLst/>
                          <a:latin typeface="+mn-lt"/>
                          <a:ea typeface="+mn-ea"/>
                          <a:cs typeface="+mn-cs"/>
                        </a:rPr>
                        <a:t>：</a:t>
                      </a:r>
                      <a:r>
                        <a:rPr kumimoji="1" lang="en-US" altLang="ja-JP" sz="1400" kern="1200" dirty="0">
                          <a:solidFill>
                            <a:schemeClr val="tx1"/>
                          </a:solidFill>
                          <a:effectLst/>
                          <a:latin typeface="+mn-lt"/>
                          <a:ea typeface="+mn-ea"/>
                          <a:cs typeface="+mn-cs"/>
                        </a:rPr>
                        <a:t>1472050-06-8</a:t>
                      </a:r>
                      <a:r>
                        <a:rPr kumimoji="1" lang="ja-JP" altLang="en-US" sz="1400" kern="1200" dirty="0" err="1">
                          <a:solidFill>
                            <a:schemeClr val="tx1"/>
                          </a:solidFill>
                          <a:effectLst/>
                          <a:latin typeface="+mn-lt"/>
                          <a:ea typeface="+mn-ea"/>
                          <a:cs typeface="+mn-cs"/>
                        </a:rPr>
                        <a:t>、</a:t>
                      </a:r>
                      <a:endParaRPr kumimoji="1" lang="en-US" altLang="ja-JP" sz="1400" kern="1200" dirty="0">
                        <a:solidFill>
                          <a:schemeClr val="tx1"/>
                        </a:solidFill>
                        <a:effectLst/>
                        <a:latin typeface="+mn-lt"/>
                        <a:ea typeface="+mn-ea"/>
                        <a:cs typeface="+mn-cs"/>
                      </a:endParaRPr>
                    </a:p>
                    <a:p>
                      <a:pPr algn="ctr" fontAlgn="ctr"/>
                      <a:r>
                        <a:rPr kumimoji="1" lang="en-US" altLang="ja-JP" sz="1400" kern="1200" dirty="0">
                          <a:solidFill>
                            <a:schemeClr val="tx1"/>
                          </a:solidFill>
                          <a:effectLst/>
                          <a:latin typeface="+mn-lt"/>
                          <a:ea typeface="+mn-ea"/>
                          <a:cs typeface="+mn-cs"/>
                        </a:rPr>
                        <a:t>(-)</a:t>
                      </a:r>
                      <a:r>
                        <a:rPr kumimoji="1" lang="ja-JP" altLang="en-US" sz="1400" kern="1200" dirty="0">
                          <a:solidFill>
                            <a:schemeClr val="tx1"/>
                          </a:solidFill>
                          <a:effectLst/>
                          <a:latin typeface="+mn-lt"/>
                          <a:ea typeface="+mn-ea"/>
                          <a:cs typeface="+mn-cs"/>
                        </a:rPr>
                        <a:t>：</a:t>
                      </a:r>
                      <a:r>
                        <a:rPr kumimoji="1" lang="en-US" altLang="ja-JP" sz="1400" kern="1200" dirty="0">
                          <a:solidFill>
                            <a:schemeClr val="tx1"/>
                          </a:solidFill>
                          <a:effectLst/>
                          <a:latin typeface="+mn-lt"/>
                          <a:ea typeface="+mn-ea"/>
                          <a:cs typeface="+mn-cs"/>
                        </a:rPr>
                        <a:t>1472050-05-7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FF0000"/>
                          </a:solidFill>
                          <a:latin typeface="ＭＳ Ｐゴシック"/>
                        </a:rPr>
                        <a:t>OCCS</a:t>
                      </a:r>
                    </a:p>
                    <a:p>
                      <a:pPr algn="ctr" fontAlgn="ctr"/>
                      <a:r>
                        <a:rPr lang="ja-JP" altLang="en-US" sz="1400" b="0" i="0" u="none" strike="noStrike" dirty="0">
                          <a:solidFill>
                            <a:srgbClr val="FF0000"/>
                          </a:solidFill>
                          <a:latin typeface="ＭＳ Ｐゴシック"/>
                        </a:rPr>
                        <a:t>在庫</a:t>
                      </a:r>
                      <a:r>
                        <a:rPr lang="en-US" altLang="ja-JP" sz="1400" b="0" i="0" u="none" strike="noStrike" dirty="0">
                          <a:solidFill>
                            <a:srgbClr val="FF0000"/>
                          </a:solidFill>
                          <a:latin typeface="ＭＳ Ｐゴシック"/>
                        </a:rPr>
                        <a:t>0</a:t>
                      </a:r>
                      <a:r>
                        <a:rPr lang="ja-JP" altLang="en-US" sz="1400" b="0" i="0" u="none" strike="noStrike" dirty="0">
                          <a:solidFill>
                            <a:srgbClr val="FF0000"/>
                          </a:solidFill>
                          <a:latin typeface="ＭＳ Ｐゴシック"/>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Text Box 2">
            <a:extLst>
              <a:ext uri="{FF2B5EF4-FFF2-40B4-BE49-F238E27FC236}">
                <a16:creationId xmlns:a16="http://schemas.microsoft.com/office/drawing/2014/main" id="{E12152E2-FC33-4EFB-889E-41AD4C8FE875}"/>
              </a:ext>
            </a:extLst>
          </p:cNvPr>
          <p:cNvSpPr txBox="1">
            <a:spLocks noChangeArrowheads="1"/>
          </p:cNvSpPr>
          <p:nvPr/>
        </p:nvSpPr>
        <p:spPr bwMode="auto">
          <a:xfrm>
            <a:off x="323528" y="1362510"/>
            <a:ext cx="3260829"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新しく劇物に指定された物質</a:t>
            </a:r>
          </a:p>
        </p:txBody>
      </p:sp>
      <p:sp>
        <p:nvSpPr>
          <p:cNvPr id="12" name="テキスト ボックス 11">
            <a:extLst>
              <a:ext uri="{FF2B5EF4-FFF2-40B4-BE49-F238E27FC236}">
                <a16:creationId xmlns:a16="http://schemas.microsoft.com/office/drawing/2014/main" id="{8BEC7FF8-2DC2-4354-9F7D-E574B2BD5645}"/>
              </a:ext>
            </a:extLst>
          </p:cNvPr>
          <p:cNvSpPr txBox="1"/>
          <p:nvPr/>
        </p:nvSpPr>
        <p:spPr>
          <a:xfrm>
            <a:off x="671442" y="4574738"/>
            <a:ext cx="8077022" cy="2092881"/>
          </a:xfrm>
          <a:prstGeom prst="rect">
            <a:avLst/>
          </a:prstGeom>
          <a:noFill/>
        </p:spPr>
        <p:txBody>
          <a:bodyPr wrap="square" rtlCol="0">
            <a:spAutoFit/>
          </a:bodyPr>
          <a:lstStyle/>
          <a:p>
            <a:r>
              <a:rPr lang="ja-JP" altLang="en-US" sz="1600" dirty="0">
                <a:latin typeface="+mn-ea"/>
              </a:rPr>
              <a:t>　</a:t>
            </a:r>
            <a:endParaRPr lang="en-US" altLang="ja-JP" sz="1600" dirty="0">
              <a:latin typeface="+mn-ea"/>
            </a:endParaRPr>
          </a:p>
          <a:p>
            <a:br>
              <a:rPr lang="ja-JP" altLang="en-US" sz="1600" dirty="0">
                <a:latin typeface="+mn-ea"/>
              </a:rPr>
            </a:br>
            <a:r>
              <a:rPr lang="en-US" altLang="ja-JP" sz="1400" dirty="0"/>
              <a:t>2-</a:t>
            </a:r>
            <a:r>
              <a:rPr lang="ja-JP" altLang="en-US" sz="1400" dirty="0"/>
              <a:t>イソプロピル</a:t>
            </a:r>
            <a:r>
              <a:rPr lang="en-US" altLang="ja-JP" sz="1400" dirty="0"/>
              <a:t>-4-</a:t>
            </a:r>
            <a:r>
              <a:rPr lang="ja-JP" altLang="en-US" sz="1400" dirty="0"/>
              <a:t>メチルピリミジル</a:t>
            </a:r>
            <a:r>
              <a:rPr lang="en-US" altLang="ja-JP" sz="1400" dirty="0"/>
              <a:t>-6-</a:t>
            </a:r>
            <a:r>
              <a:rPr lang="ja-JP" altLang="en-US" sz="1400" dirty="0"/>
              <a:t>ジエチルチオホスフェイト</a:t>
            </a:r>
            <a:r>
              <a:rPr lang="en-US" altLang="ja-JP" sz="1400" dirty="0"/>
              <a:t>(</a:t>
            </a:r>
            <a:r>
              <a:rPr lang="ja-JP" altLang="en-US" sz="1400" dirty="0"/>
              <a:t>別名ダイアジノン</a:t>
            </a:r>
            <a:r>
              <a:rPr lang="en-US" altLang="ja-JP" sz="1400" dirty="0"/>
              <a:t>)</a:t>
            </a:r>
            <a:r>
              <a:rPr lang="ja-JP" altLang="en-US" sz="1400" dirty="0"/>
              <a:t>及びこれを含有する製剤。ただし、</a:t>
            </a:r>
            <a:r>
              <a:rPr lang="en-US" altLang="ja-JP" sz="1400" dirty="0"/>
              <a:t>5%</a:t>
            </a:r>
            <a:r>
              <a:rPr lang="ja-JP" altLang="en-US" sz="1400" dirty="0"/>
              <a:t>（マイクロカプセル製剤にあっては、</a:t>
            </a:r>
            <a:r>
              <a:rPr lang="en-US" altLang="ja-JP" sz="1400" dirty="0">
                <a:solidFill>
                  <a:srgbClr val="FF0000"/>
                </a:solidFill>
              </a:rPr>
              <a:t>30%</a:t>
            </a:r>
            <a:r>
              <a:rPr lang="ja-JP" altLang="en-US" sz="1400" dirty="0"/>
              <a:t>）以下を含有するものを除く。（</a:t>
            </a:r>
            <a:r>
              <a:rPr lang="en-US" altLang="ja-JP" sz="1400" dirty="0"/>
              <a:t>CAS</a:t>
            </a:r>
            <a:r>
              <a:rPr lang="ja-JP" altLang="en-US" sz="1400" dirty="0"/>
              <a:t>：</a:t>
            </a:r>
            <a:r>
              <a:rPr lang="en-US" altLang="ja-JP" sz="1400" dirty="0"/>
              <a:t>333-41-5</a:t>
            </a:r>
            <a:r>
              <a:rPr lang="ja-JP" altLang="en-US" sz="1400" dirty="0"/>
              <a:t>）</a:t>
            </a:r>
            <a:r>
              <a:rPr lang="en-US" altLang="ja-JP" sz="1400" dirty="0"/>
              <a:t> </a:t>
            </a:r>
          </a:p>
          <a:p>
            <a:r>
              <a:rPr lang="ja-JP" altLang="en-US" sz="1400" dirty="0"/>
              <a:t>　</a:t>
            </a:r>
            <a:r>
              <a:rPr lang="ja-JP" altLang="en-US" sz="1400" dirty="0">
                <a:solidFill>
                  <a:srgbClr val="FF0000"/>
                </a:solidFill>
              </a:rPr>
              <a:t>今回、マイクロカプセル製剤にあっては、</a:t>
            </a:r>
            <a:r>
              <a:rPr lang="en-US" altLang="ja-JP" sz="1400" dirty="0">
                <a:solidFill>
                  <a:srgbClr val="FF0000"/>
                </a:solidFill>
              </a:rPr>
              <a:t>25%</a:t>
            </a:r>
            <a:r>
              <a:rPr lang="ja-JP" altLang="en-US" sz="1400" dirty="0">
                <a:solidFill>
                  <a:srgbClr val="FF0000"/>
                </a:solidFill>
              </a:rPr>
              <a:t>を超えて</a:t>
            </a:r>
            <a:r>
              <a:rPr lang="en-US" altLang="ja-JP" sz="1400" dirty="0">
                <a:solidFill>
                  <a:srgbClr val="FF0000"/>
                </a:solidFill>
              </a:rPr>
              <a:t>30%</a:t>
            </a:r>
            <a:r>
              <a:rPr lang="ja-JP" altLang="en-US" sz="1400" dirty="0">
                <a:solidFill>
                  <a:srgbClr val="FF0000"/>
                </a:solidFill>
              </a:rPr>
              <a:t>以下のものが新しく除外された</a:t>
            </a:r>
            <a:endParaRPr lang="en-US" altLang="ja-JP" sz="1400" dirty="0"/>
          </a:p>
          <a:p>
            <a:endParaRPr lang="en-US" altLang="ja-JP" sz="1400" dirty="0">
              <a:latin typeface="+mn-ea"/>
            </a:endParaRPr>
          </a:p>
          <a:p>
            <a:r>
              <a:rPr lang="en-US" altLang="ja-JP" sz="1400" dirty="0"/>
              <a:t>1-(3-</a:t>
            </a:r>
            <a:r>
              <a:rPr lang="ja-JP" altLang="en-US" sz="1400" dirty="0"/>
              <a:t>クロロ</a:t>
            </a:r>
            <a:r>
              <a:rPr lang="en-US" altLang="ja-JP" sz="1400" dirty="0"/>
              <a:t>-4,5,67-</a:t>
            </a:r>
            <a:r>
              <a:rPr lang="ja-JP" altLang="en-US" sz="1400" dirty="0"/>
              <a:t>テトラヒドロピラゾロ</a:t>
            </a:r>
            <a:r>
              <a:rPr lang="en-US" altLang="ja-JP" sz="1400" dirty="0"/>
              <a:t>[1,5-a]</a:t>
            </a:r>
            <a:r>
              <a:rPr lang="ja-JP" altLang="en-US" sz="1400" dirty="0"/>
              <a:t>ピリジン</a:t>
            </a:r>
            <a:r>
              <a:rPr lang="en-US" altLang="ja-JP" sz="1400" dirty="0"/>
              <a:t>-2-</a:t>
            </a:r>
            <a:r>
              <a:rPr lang="ja-JP" altLang="en-US" sz="1400" dirty="0"/>
              <a:t>イル</a:t>
            </a:r>
            <a:r>
              <a:rPr lang="en-US" altLang="ja-JP" sz="1400" dirty="0"/>
              <a:t>)-5-[(</a:t>
            </a:r>
            <a:r>
              <a:rPr lang="ja-JP" altLang="en-US" sz="1400" dirty="0"/>
              <a:t>シクロプロピルメチル</a:t>
            </a:r>
            <a:r>
              <a:rPr lang="en-US" altLang="ja-JP" sz="1400" dirty="0"/>
              <a:t>)</a:t>
            </a:r>
            <a:r>
              <a:rPr lang="ja-JP" altLang="en-US" sz="1400" dirty="0"/>
              <a:t>アミノ</a:t>
            </a:r>
            <a:r>
              <a:rPr lang="en-US" altLang="ja-JP" sz="1400" dirty="0"/>
              <a:t>]-1H-</a:t>
            </a:r>
            <a:r>
              <a:rPr lang="ja-JP" altLang="en-US" sz="1400" dirty="0"/>
              <a:t>ピラゾール</a:t>
            </a:r>
            <a:r>
              <a:rPr lang="en-US" altLang="ja-JP" sz="1400" dirty="0"/>
              <a:t>-4-</a:t>
            </a:r>
            <a:r>
              <a:rPr lang="ja-JP" altLang="en-US" sz="1400" dirty="0"/>
              <a:t>カルボニトリル（別名シクロピラニル）及びこれを含有する製剤</a:t>
            </a:r>
            <a:r>
              <a:rPr lang="ja-JP" altLang="ja-JP" sz="1400" dirty="0"/>
              <a:t>（</a:t>
            </a:r>
            <a:r>
              <a:rPr lang="en-US" altLang="ja-JP" sz="1400" dirty="0"/>
              <a:t>CAS</a:t>
            </a:r>
            <a:r>
              <a:rPr lang="ja-JP" altLang="en-US" sz="1400" dirty="0"/>
              <a:t>：</a:t>
            </a:r>
            <a:r>
              <a:rPr lang="en-US" altLang="ja-JP" sz="1400" dirty="0"/>
              <a:t>1651191-47-7</a:t>
            </a:r>
            <a:r>
              <a:rPr lang="ja-JP" altLang="ja-JP" sz="1400" dirty="0"/>
              <a:t>）</a:t>
            </a:r>
          </a:p>
          <a:p>
            <a:endParaRPr lang="ja-JP" altLang="en-US" sz="1400" dirty="0">
              <a:latin typeface="+mn-ea"/>
            </a:endParaRPr>
          </a:p>
        </p:txBody>
      </p:sp>
      <p:sp>
        <p:nvSpPr>
          <p:cNvPr id="13" name="Text Box 2">
            <a:extLst>
              <a:ext uri="{FF2B5EF4-FFF2-40B4-BE49-F238E27FC236}">
                <a16:creationId xmlns:a16="http://schemas.microsoft.com/office/drawing/2014/main" id="{27F35714-7D45-46BD-9045-17B206169B93}"/>
              </a:ext>
            </a:extLst>
          </p:cNvPr>
          <p:cNvSpPr txBox="1">
            <a:spLocks noChangeArrowheads="1"/>
          </p:cNvSpPr>
          <p:nvPr/>
        </p:nvSpPr>
        <p:spPr bwMode="auto">
          <a:xfrm>
            <a:off x="363294" y="4353405"/>
            <a:ext cx="2877711"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劇物から除外された物質</a:t>
            </a:r>
          </a:p>
        </p:txBody>
      </p:sp>
      <p:sp>
        <p:nvSpPr>
          <p:cNvPr id="16" name="Text Box 3">
            <a:extLst>
              <a:ext uri="{FF2B5EF4-FFF2-40B4-BE49-F238E27FC236}">
                <a16:creationId xmlns:a16="http://schemas.microsoft.com/office/drawing/2014/main" id="{269BEAA5-7901-48DC-B7A2-389B43D26F78}"/>
              </a:ext>
            </a:extLst>
          </p:cNvPr>
          <p:cNvSpPr txBox="1">
            <a:spLocks noChangeArrowheads="1"/>
          </p:cNvSpPr>
          <p:nvPr/>
        </p:nvSpPr>
        <p:spPr bwMode="auto">
          <a:xfrm>
            <a:off x="7360214" y="4675225"/>
            <a:ext cx="1454244" cy="369332"/>
          </a:xfrm>
          <a:prstGeom prst="rect">
            <a:avLst/>
          </a:prstGeom>
          <a:noFill/>
          <a:ln w="25400" algn="ctr">
            <a:noFill/>
            <a:miter lim="800000"/>
            <a:headEnd/>
            <a:tailEnd/>
          </a:ln>
          <a:effectLst/>
        </p:spPr>
        <p:txBody>
          <a:bodyPr wrap="none">
            <a:spAutoFit/>
          </a:bodyPr>
          <a:lstStyle/>
          <a:p>
            <a:pPr algn="l"/>
            <a:r>
              <a:rPr lang="en-US" altLang="ja-JP" dirty="0"/>
              <a:t>R6.5.29</a:t>
            </a:r>
            <a:r>
              <a:rPr lang="ja-JP" altLang="en-US" dirty="0"/>
              <a:t>施行</a:t>
            </a:r>
          </a:p>
        </p:txBody>
      </p:sp>
      <p:graphicFrame>
        <p:nvGraphicFramePr>
          <p:cNvPr id="2" name="オブジェクト 1">
            <a:extLst>
              <a:ext uri="{FF2B5EF4-FFF2-40B4-BE49-F238E27FC236}">
                <a16:creationId xmlns:a16="http://schemas.microsoft.com/office/drawing/2014/main" id="{D3F1C51C-7C99-41EE-892B-99C3B382D86C}"/>
              </a:ext>
            </a:extLst>
          </p:cNvPr>
          <p:cNvGraphicFramePr>
            <a:graphicFrameLocks noChangeAspect="1"/>
          </p:cNvGraphicFramePr>
          <p:nvPr/>
        </p:nvGraphicFramePr>
        <p:xfrm>
          <a:off x="5004048" y="2924944"/>
          <a:ext cx="3364662" cy="903645"/>
        </p:xfrm>
        <a:graphic>
          <a:graphicData uri="http://schemas.openxmlformats.org/presentationml/2006/ole">
            <mc:AlternateContent xmlns:mc="http://schemas.openxmlformats.org/markup-compatibility/2006">
              <mc:Choice xmlns:v="urn:schemas-microsoft-com:vml" Requires="v">
                <p:oleObj spid="_x0000_s17412" name="CS ChemDraw Drawing" r:id="rId5" imgW="4061399" imgH="1091148" progId="ChemDraw.Document.6.0">
                  <p:embed/>
                </p:oleObj>
              </mc:Choice>
              <mc:Fallback>
                <p:oleObj name="CS ChemDraw Drawing" r:id="rId5" imgW="4061399" imgH="1091148" progId="ChemDraw.Document.6.0">
                  <p:embed/>
                  <p:pic>
                    <p:nvPicPr>
                      <p:cNvPr id="2" name="オブジェクト 1">
                        <a:extLst>
                          <a:ext uri="{FF2B5EF4-FFF2-40B4-BE49-F238E27FC236}">
                            <a16:creationId xmlns:a16="http://schemas.microsoft.com/office/drawing/2014/main" id="{D3F1C51C-7C99-41EE-892B-99C3B382D86C}"/>
                          </a:ext>
                        </a:extLst>
                      </p:cNvPr>
                      <p:cNvPicPr/>
                      <p:nvPr/>
                    </p:nvPicPr>
                    <p:blipFill>
                      <a:blip r:embed="rId6"/>
                      <a:stretch>
                        <a:fillRect/>
                      </a:stretch>
                    </p:blipFill>
                    <p:spPr>
                      <a:xfrm>
                        <a:off x="5004048" y="2924944"/>
                        <a:ext cx="3364662" cy="903645"/>
                      </a:xfrm>
                      <a:prstGeom prst="rect">
                        <a:avLst/>
                      </a:prstGeom>
                    </p:spPr>
                  </p:pic>
                </p:oleObj>
              </mc:Fallback>
            </mc:AlternateContent>
          </a:graphicData>
        </a:graphic>
      </p:graphicFrame>
    </p:spTree>
    <p:extLst>
      <p:ext uri="{BB962C8B-B14F-4D97-AF65-F5344CB8AC3E}">
        <p14:creationId xmlns:p14="http://schemas.microsoft.com/office/powerpoint/2010/main" val="3453023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H30.7.1</a:t>
            </a:r>
            <a:r>
              <a:rPr lang="ja-JP" altLang="en-US" dirty="0"/>
              <a:t>施行</a:t>
            </a:r>
            <a:endParaRPr lang="ja-JP" altLang="en-US" dirty="0">
              <a:solidFill>
                <a:schemeClr val="tx1"/>
              </a:solidFill>
            </a:endParaRPr>
          </a:p>
        </p:txBody>
      </p:sp>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11" name="表 10"/>
          <p:cNvGraphicFramePr>
            <a:graphicFrameLocks noGrp="1"/>
          </p:cNvGraphicFramePr>
          <p:nvPr>
            <p:extLst>
              <p:ext uri="{D42A27DB-BD31-4B8C-83A1-F6EECF244321}">
                <p14:modId xmlns:p14="http://schemas.microsoft.com/office/powerpoint/2010/main" val="685173962"/>
              </p:ext>
            </p:extLst>
          </p:nvPr>
        </p:nvGraphicFramePr>
        <p:xfrm>
          <a:off x="500350" y="1630697"/>
          <a:ext cx="7961531" cy="5130863"/>
        </p:xfrm>
        <a:graphic>
          <a:graphicData uri="http://schemas.openxmlformats.org/drawingml/2006/table">
            <a:tbl>
              <a:tblPr/>
              <a:tblGrid>
                <a:gridCol w="383970">
                  <a:extLst>
                    <a:ext uri="{9D8B030D-6E8A-4147-A177-3AD203B41FA5}">
                      <a16:colId xmlns:a16="http://schemas.microsoft.com/office/drawing/2014/main" val="20000"/>
                    </a:ext>
                  </a:extLst>
                </a:gridCol>
                <a:gridCol w="264036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1624827">
                  <a:extLst>
                    <a:ext uri="{9D8B030D-6E8A-4147-A177-3AD203B41FA5}">
                      <a16:colId xmlns:a16="http://schemas.microsoft.com/office/drawing/2014/main" val="20004"/>
                    </a:ext>
                  </a:extLst>
                </a:gridCol>
              </a:tblGrid>
              <a:tr h="389565">
                <a:tc>
                  <a:txBody>
                    <a:bodyPr/>
                    <a:lstStyle/>
                    <a:p>
                      <a:pPr algn="l" fontAlgn="ctr"/>
                      <a:r>
                        <a:rPr lang="ja-JP" altLang="en-US" sz="1200" b="0" i="0" u="none" strike="noStrike" dirty="0">
                          <a:solidFill>
                            <a:srgbClr val="000000"/>
                          </a:solidFill>
                          <a:latin typeface="Century" panose="02040604050505020304" pitchFamily="18" charset="0"/>
                          <a:ea typeface="+mn-e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6</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30</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46223">
                <a:tc rowSpan="11">
                  <a:txBody>
                    <a:bodyPr/>
                    <a:lstStyle/>
                    <a:p>
                      <a:pPr algn="ctr" fontAlgn="ctr"/>
                      <a:r>
                        <a:rPr lang="ja-JP" altLang="en-US" sz="1200" b="1" i="0" u="none" strike="noStrike" dirty="0">
                          <a:solidFill>
                            <a:srgbClr val="FF0000"/>
                          </a:solidFill>
                          <a:latin typeface="Century" panose="02040604050505020304" pitchFamily="18" charset="0"/>
                          <a:ea typeface="+mn-ea"/>
                        </a:rPr>
                        <a:t>劇</a:t>
                      </a:r>
                      <a:endParaRPr lang="en-US" altLang="ja-JP" sz="1200" b="1" i="0" u="none" strike="noStrike" dirty="0">
                        <a:solidFill>
                          <a:srgbClr val="FF0000"/>
                        </a:solidFill>
                        <a:latin typeface="Century" panose="02040604050505020304" pitchFamily="18" charset="0"/>
                        <a:ea typeface="+mn-ea"/>
                      </a:endParaRPr>
                    </a:p>
                    <a:p>
                      <a:pPr algn="ctr" fontAlgn="ctr"/>
                      <a:br>
                        <a:rPr lang="ja-JP" altLang="en-US" sz="1200" b="1" i="0" u="none" strike="noStrike" dirty="0">
                          <a:solidFill>
                            <a:srgbClr val="FF0000"/>
                          </a:solidFill>
                          <a:latin typeface="Century" panose="02040604050505020304" pitchFamily="18" charset="0"/>
                          <a:ea typeface="+mn-ea"/>
                        </a:rPr>
                      </a:br>
                      <a:r>
                        <a:rPr lang="ja-JP" altLang="en-US" sz="1200" b="1" i="0" u="none" strike="noStrike" dirty="0">
                          <a:solidFill>
                            <a:srgbClr val="FF0000"/>
                          </a:solidFill>
                          <a:latin typeface="Century" panose="02040604050505020304" pitchFamily="18" charset="0"/>
                          <a:ea typeface="+mn-ea"/>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N</a:t>
                      </a:r>
                      <a:r>
                        <a:rPr kumimoji="1" lang="ja-JP" altLang="ja-JP" sz="1200" kern="1200" dirty="0">
                          <a:solidFill>
                            <a:schemeClr val="tx1"/>
                          </a:solidFill>
                          <a:effectLst/>
                          <a:latin typeface="Century" panose="02040604050505020304" pitchFamily="18" charset="0"/>
                          <a:ea typeface="+mn-ea"/>
                          <a:cs typeface="+mn-cs"/>
                        </a:rPr>
                        <a:t>‐</a:t>
                      </a: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‐アミノエチル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エタン‐</a:t>
                      </a:r>
                      <a:r>
                        <a:rPr kumimoji="1" lang="en-US" altLang="ja-JP" sz="1200" kern="1200" dirty="0">
                          <a:solidFill>
                            <a:schemeClr val="tx1"/>
                          </a:solidFill>
                          <a:effectLst/>
                          <a:latin typeface="Century" panose="02040604050505020304" pitchFamily="18" charset="0"/>
                          <a:ea typeface="+mn-ea"/>
                          <a:cs typeface="+mn-cs"/>
                        </a:rPr>
                        <a:t>1,2</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111-40-0</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38</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7776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エタン‐</a:t>
                      </a:r>
                      <a:r>
                        <a:rPr kumimoji="1" lang="en-US" altLang="ja-JP" sz="1200" kern="1200" dirty="0">
                          <a:solidFill>
                            <a:schemeClr val="tx1"/>
                          </a:solidFill>
                          <a:effectLst/>
                          <a:latin typeface="Century" panose="02040604050505020304" pitchFamily="18" charset="0"/>
                          <a:ea typeface="+mn-ea"/>
                          <a:cs typeface="+mn-cs"/>
                        </a:rPr>
                        <a:t>1,2</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107-15-3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142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37776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ジエチル＝スルフアート及びこれを含有する製剤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64-67-5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8</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8625863"/>
                  </a:ext>
                </a:extLst>
              </a:tr>
              <a:tr h="50877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N,N</a:t>
                      </a:r>
                      <a:r>
                        <a:rPr kumimoji="1" lang="ja-JP" altLang="ja-JP" sz="1200" kern="1200" dirty="0">
                          <a:solidFill>
                            <a:schemeClr val="tx1"/>
                          </a:solidFill>
                          <a:effectLst/>
                          <a:latin typeface="Century" panose="02040604050505020304" pitchFamily="18" charset="0"/>
                          <a:ea typeface="+mn-ea"/>
                          <a:cs typeface="+mn-cs"/>
                        </a:rPr>
                        <a:t>‐ジメチルプロパン‐</a:t>
                      </a:r>
                      <a:r>
                        <a:rPr kumimoji="1" lang="en-US" altLang="ja-JP" sz="1200" kern="1200" dirty="0">
                          <a:solidFill>
                            <a:schemeClr val="tx1"/>
                          </a:solidFill>
                          <a:effectLst/>
                          <a:latin typeface="Century" panose="02040604050505020304" pitchFamily="18" charset="0"/>
                          <a:ea typeface="+mn-ea"/>
                          <a:cs typeface="+mn-cs"/>
                        </a:rPr>
                        <a:t>1,3</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109-55-7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826560"/>
                  </a:ext>
                </a:extLst>
              </a:tr>
              <a:tr h="232999">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水酸化リチウム及びこれを含有する製剤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1310-65-2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057413"/>
                  </a:ext>
                </a:extLst>
              </a:tr>
              <a:tr h="37776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水酸化リチウム一水和物及びこれを含有する製剤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1310-66-3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97</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2160859"/>
                  </a:ext>
                </a:extLst>
              </a:tr>
              <a:tr h="50877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1,2,3</a:t>
                      </a:r>
                      <a:r>
                        <a:rPr kumimoji="1" lang="ja-JP" altLang="ja-JP" sz="1200" kern="1200" dirty="0">
                          <a:solidFill>
                            <a:schemeClr val="tx1"/>
                          </a:solidFill>
                          <a:effectLst/>
                          <a:latin typeface="Century" panose="02040604050505020304" pitchFamily="18" charset="0"/>
                          <a:ea typeface="+mn-ea"/>
                          <a:cs typeface="+mn-cs"/>
                        </a:rPr>
                        <a:t>‐トリクロロプロパン及びこれを含有する製剤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96-18-4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014233"/>
                  </a:ext>
                </a:extLst>
              </a:tr>
              <a:tr h="52424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二酸化アルミニウムナトリウム及びこれを含有する製剤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1302-42-7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16</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418142"/>
                  </a:ext>
                </a:extLst>
              </a:tr>
              <a:tr h="52424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Century" panose="02040604050505020304" pitchFamily="18" charset="0"/>
                          <a:ea typeface="+mn-ea"/>
                          <a:cs typeface="+mn-cs"/>
                        </a:rPr>
                        <a:t>N,N’</a:t>
                      </a:r>
                      <a:r>
                        <a:rPr kumimoji="1" lang="ja-JP" altLang="ja-JP" sz="1200" kern="1200" dirty="0">
                          <a:solidFill>
                            <a:schemeClr val="tx1"/>
                          </a:solidFill>
                          <a:effectLst/>
                          <a:latin typeface="Century" panose="02040604050505020304" pitchFamily="18" charset="0"/>
                          <a:ea typeface="+mn-ea"/>
                          <a:cs typeface="+mn-cs"/>
                        </a:rPr>
                        <a:t>‐ビス</a:t>
                      </a: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‐アミノエチル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エタン‐</a:t>
                      </a:r>
                      <a:r>
                        <a:rPr kumimoji="1" lang="en-US" altLang="ja-JP" sz="1200" kern="1200" dirty="0">
                          <a:solidFill>
                            <a:schemeClr val="tx1"/>
                          </a:solidFill>
                          <a:effectLst/>
                          <a:latin typeface="Century" panose="02040604050505020304" pitchFamily="18" charset="0"/>
                          <a:ea typeface="+mn-ea"/>
                          <a:cs typeface="+mn-cs"/>
                        </a:rPr>
                        <a:t>1,2</a:t>
                      </a:r>
                      <a:r>
                        <a:rPr kumimoji="1" lang="ja-JP" altLang="ja-JP" sz="1200" kern="1200" dirty="0">
                          <a:solidFill>
                            <a:schemeClr val="tx1"/>
                          </a:solidFill>
                          <a:effectLst/>
                          <a:latin typeface="Century" panose="02040604050505020304" pitchFamily="18" charset="0"/>
                          <a:ea typeface="+mn-ea"/>
                          <a:cs typeface="+mn-cs"/>
                        </a:rPr>
                        <a:t>‐ジアミン及びこれを含有する製剤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112-24-3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198325"/>
                  </a:ext>
                </a:extLst>
              </a:tr>
              <a:tr h="338496">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ホスホン酸及びこれを含有する製剤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13598-36-2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18</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350644"/>
                  </a:ext>
                </a:extLst>
              </a:tr>
              <a:tr h="52424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Century" panose="02040604050505020304" pitchFamily="18" charset="0"/>
                          <a:ea typeface="+mn-ea"/>
                          <a:cs typeface="+mn-cs"/>
                        </a:rPr>
                        <a:t>レソルシノール及びこれを含有する製剤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108-46-3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75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20%</a:t>
                      </a:r>
                      <a:r>
                        <a:rPr kumimoji="1" lang="ja-JP" altLang="ja-JP" sz="1200" kern="1200" dirty="0">
                          <a:solidFill>
                            <a:schemeClr val="tx1"/>
                          </a:solidFill>
                          <a:effectLst/>
                          <a:latin typeface="Century" panose="02040604050505020304" pitchFamily="18" charset="0"/>
                          <a:ea typeface="+mn-ea"/>
                          <a:cs typeface="+mn-cs"/>
                        </a:rPr>
                        <a:t>以下</a:t>
                      </a:r>
                      <a:r>
                        <a:rPr kumimoji="1" lang="ja-JP" altLang="en-US" sz="1200" kern="1200" dirty="0">
                          <a:solidFill>
                            <a:schemeClr val="tx1"/>
                          </a:solidFill>
                          <a:effectLst/>
                          <a:latin typeface="Century" panose="02040604050505020304" pitchFamily="18" charset="0"/>
                          <a:ea typeface="+mn-ea"/>
                          <a:cs typeface="+mn-cs"/>
                        </a:rPr>
                        <a:t>は</a:t>
                      </a:r>
                      <a:r>
                        <a:rPr kumimoji="1" lang="ja-JP" altLang="ja-JP" sz="1200" kern="1200" dirty="0">
                          <a:solidFill>
                            <a:schemeClr val="tx1"/>
                          </a:solidFill>
                          <a:effectLst/>
                          <a:latin typeface="Century" panose="02040604050505020304" pitchFamily="18" charset="0"/>
                          <a:ea typeface="+mn-ea"/>
                          <a:cs typeface="+mn-cs"/>
                        </a:rPr>
                        <a:t>除く。</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2677433"/>
                  </a:ext>
                </a:extLst>
              </a:tr>
            </a:tbl>
          </a:graphicData>
        </a:graphic>
      </p:graphicFrame>
      <p:graphicFrame>
        <p:nvGraphicFramePr>
          <p:cNvPr id="3" name="オブジェクト 2"/>
          <p:cNvGraphicFramePr>
            <a:graphicFrameLocks noChangeAspect="1"/>
          </p:cNvGraphicFramePr>
          <p:nvPr>
            <p:extLst>
              <p:ext uri="{D42A27DB-BD31-4B8C-83A1-F6EECF244321}">
                <p14:modId xmlns:p14="http://schemas.microsoft.com/office/powerpoint/2010/main" val="796456783"/>
              </p:ext>
            </p:extLst>
          </p:nvPr>
        </p:nvGraphicFramePr>
        <p:xfrm>
          <a:off x="4846022" y="2139705"/>
          <a:ext cx="1474169" cy="328362"/>
        </p:xfrm>
        <a:graphic>
          <a:graphicData uri="http://schemas.openxmlformats.org/presentationml/2006/ole">
            <mc:AlternateContent xmlns:mc="http://schemas.openxmlformats.org/markup-compatibility/2006">
              <mc:Choice xmlns:v="urn:schemas-microsoft-com:vml" Requires="v">
                <p:oleObj spid="_x0000_s9730" name="CS ChemDraw Drawing" r:id="rId4" imgW="2105956" imgH="469089" progId="ChemDraw.Document.6.0">
                  <p:embed/>
                </p:oleObj>
              </mc:Choice>
              <mc:Fallback>
                <p:oleObj name="CS ChemDraw Drawing" r:id="rId4" imgW="2105956" imgH="469089" progId="ChemDraw.Document.6.0">
                  <p:embed/>
                  <p:pic>
                    <p:nvPicPr>
                      <p:cNvPr id="0" name=""/>
                      <p:cNvPicPr/>
                      <p:nvPr/>
                    </p:nvPicPr>
                    <p:blipFill>
                      <a:blip r:embed="rId5"/>
                      <a:stretch>
                        <a:fillRect/>
                      </a:stretch>
                    </p:blipFill>
                    <p:spPr>
                      <a:xfrm>
                        <a:off x="4846022" y="2139705"/>
                        <a:ext cx="1474169" cy="328362"/>
                      </a:xfrm>
                      <a:prstGeom prst="rect">
                        <a:avLst/>
                      </a:prstGeom>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1612216752"/>
              </p:ext>
            </p:extLst>
          </p:nvPr>
        </p:nvGraphicFramePr>
        <p:xfrm>
          <a:off x="5120300" y="2568030"/>
          <a:ext cx="925611" cy="255730"/>
        </p:xfrm>
        <a:graphic>
          <a:graphicData uri="http://schemas.openxmlformats.org/presentationml/2006/ole">
            <mc:AlternateContent xmlns:mc="http://schemas.openxmlformats.org/markup-compatibility/2006">
              <mc:Choice xmlns:v="urn:schemas-microsoft-com:vml" Requires="v">
                <p:oleObj spid="_x0000_s9731" name="CS ChemDraw Drawing" r:id="rId6" imgW="1322301" imgH="365328" progId="ChemDraw.Document.6.0">
                  <p:embed/>
                </p:oleObj>
              </mc:Choice>
              <mc:Fallback>
                <p:oleObj name="CS ChemDraw Drawing" r:id="rId6" imgW="1322301" imgH="365328" progId="ChemDraw.Document.6.0">
                  <p:embed/>
                  <p:pic>
                    <p:nvPicPr>
                      <p:cNvPr id="0" name=""/>
                      <p:cNvPicPr/>
                      <p:nvPr/>
                    </p:nvPicPr>
                    <p:blipFill>
                      <a:blip r:embed="rId7"/>
                      <a:stretch>
                        <a:fillRect/>
                      </a:stretch>
                    </p:blipFill>
                    <p:spPr>
                      <a:xfrm>
                        <a:off x="5120300" y="2568030"/>
                        <a:ext cx="925611" cy="255730"/>
                      </a:xfrm>
                      <a:prstGeom prst="rect">
                        <a:avLst/>
                      </a:prstGeom>
                    </p:spPr>
                  </p:pic>
                </p:oleObj>
              </mc:Fallback>
            </mc:AlternateContent>
          </a:graphicData>
        </a:graphic>
      </p:graphicFrame>
      <p:sp>
        <p:nvSpPr>
          <p:cNvPr id="5" name="正方形/長方形 4"/>
          <p:cNvSpPr/>
          <p:nvPr/>
        </p:nvSpPr>
        <p:spPr>
          <a:xfrm>
            <a:off x="5120300" y="2947236"/>
            <a:ext cx="688009"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Me2SO4</a:t>
            </a: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868170763"/>
              </p:ext>
            </p:extLst>
          </p:nvPr>
        </p:nvGraphicFramePr>
        <p:xfrm>
          <a:off x="4952500" y="3267556"/>
          <a:ext cx="1118674" cy="349547"/>
        </p:xfrm>
        <a:graphic>
          <a:graphicData uri="http://schemas.openxmlformats.org/presentationml/2006/ole">
            <mc:AlternateContent xmlns:mc="http://schemas.openxmlformats.org/markup-compatibility/2006">
              <mc:Choice xmlns:v="urn:schemas-microsoft-com:vml" Requires="v">
                <p:oleObj spid="_x0000_s9732" name="CS ChemDraw Drawing" r:id="rId8" imgW="1598106" imgH="499353" progId="ChemDraw.Document.6.0">
                  <p:embed/>
                </p:oleObj>
              </mc:Choice>
              <mc:Fallback>
                <p:oleObj name="CS ChemDraw Drawing" r:id="rId8" imgW="1598106" imgH="499353" progId="ChemDraw.Document.6.0">
                  <p:embed/>
                  <p:pic>
                    <p:nvPicPr>
                      <p:cNvPr id="0" name=""/>
                      <p:cNvPicPr/>
                      <p:nvPr/>
                    </p:nvPicPr>
                    <p:blipFill>
                      <a:blip r:embed="rId9"/>
                      <a:stretch>
                        <a:fillRect/>
                      </a:stretch>
                    </p:blipFill>
                    <p:spPr>
                      <a:xfrm>
                        <a:off x="4952500" y="3267556"/>
                        <a:ext cx="1118674" cy="349547"/>
                      </a:xfrm>
                      <a:prstGeom prst="rect">
                        <a:avLst/>
                      </a:prstGeom>
                    </p:spPr>
                  </p:pic>
                </p:oleObj>
              </mc:Fallback>
            </mc:AlternateContent>
          </a:graphicData>
        </a:graphic>
      </p:graphicFrame>
      <p:sp>
        <p:nvSpPr>
          <p:cNvPr id="12" name="正方形/長方形 11"/>
          <p:cNvSpPr/>
          <p:nvPr/>
        </p:nvSpPr>
        <p:spPr>
          <a:xfrm>
            <a:off x="5316896" y="3709240"/>
            <a:ext cx="476412"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LiOH</a:t>
            </a:r>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2264476630"/>
              </p:ext>
            </p:extLst>
          </p:nvPr>
        </p:nvGraphicFramePr>
        <p:xfrm>
          <a:off x="5238915" y="4377977"/>
          <a:ext cx="924665" cy="402887"/>
        </p:xfrm>
        <a:graphic>
          <a:graphicData uri="http://schemas.openxmlformats.org/presentationml/2006/ole">
            <mc:AlternateContent xmlns:mc="http://schemas.openxmlformats.org/markup-compatibility/2006">
              <mc:Choice xmlns:v="urn:schemas-microsoft-com:vml" Requires="v">
                <p:oleObj spid="_x0000_s9733" name="CS ChemDraw Drawing" r:id="rId10" imgW="1320950" imgH="575553" progId="ChemDraw.Document.6.0">
                  <p:embed/>
                </p:oleObj>
              </mc:Choice>
              <mc:Fallback>
                <p:oleObj name="CS ChemDraw Drawing" r:id="rId10" imgW="1320950" imgH="575553" progId="ChemDraw.Document.6.0">
                  <p:embed/>
                  <p:pic>
                    <p:nvPicPr>
                      <p:cNvPr id="0" name=""/>
                      <p:cNvPicPr/>
                      <p:nvPr/>
                    </p:nvPicPr>
                    <p:blipFill>
                      <a:blip r:embed="rId11"/>
                      <a:stretch>
                        <a:fillRect/>
                      </a:stretch>
                    </p:blipFill>
                    <p:spPr>
                      <a:xfrm>
                        <a:off x="5238915" y="4377977"/>
                        <a:ext cx="924665" cy="402887"/>
                      </a:xfrm>
                      <a:prstGeom prst="rect">
                        <a:avLst/>
                      </a:prstGeom>
                    </p:spPr>
                  </p:pic>
                </p:oleObj>
              </mc:Fallback>
            </mc:AlternateContent>
          </a:graphicData>
        </a:graphic>
      </p:graphicFrame>
      <p:sp>
        <p:nvSpPr>
          <p:cNvPr id="15" name="正方形/長方形 14"/>
          <p:cNvSpPr/>
          <p:nvPr/>
        </p:nvSpPr>
        <p:spPr>
          <a:xfrm>
            <a:off x="5330370" y="4930358"/>
            <a:ext cx="631904"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NaAlO</a:t>
            </a:r>
            <a:r>
              <a:rPr lang="ja-JP" altLang="en-US" sz="1000" baseline="-25000" dirty="0">
                <a:latin typeface="Arial" panose="020B0604020202020204" pitchFamily="34" charset="0"/>
                <a:cs typeface="Arial" panose="020B0604020202020204" pitchFamily="34" charset="0"/>
              </a:rPr>
              <a:t>2</a:t>
            </a:r>
          </a:p>
        </p:txBody>
      </p:sp>
      <p:graphicFrame>
        <p:nvGraphicFramePr>
          <p:cNvPr id="16" name="オブジェクト 15"/>
          <p:cNvGraphicFramePr>
            <a:graphicFrameLocks noChangeAspect="1"/>
          </p:cNvGraphicFramePr>
          <p:nvPr>
            <p:extLst>
              <p:ext uri="{D42A27DB-BD31-4B8C-83A1-F6EECF244321}">
                <p14:modId xmlns:p14="http://schemas.microsoft.com/office/powerpoint/2010/main" val="1754468557"/>
              </p:ext>
            </p:extLst>
          </p:nvPr>
        </p:nvGraphicFramePr>
        <p:xfrm>
          <a:off x="4782605" y="5411092"/>
          <a:ext cx="2021405" cy="422181"/>
        </p:xfrm>
        <a:graphic>
          <a:graphicData uri="http://schemas.openxmlformats.org/presentationml/2006/ole">
            <mc:AlternateContent xmlns:mc="http://schemas.openxmlformats.org/markup-compatibility/2006">
              <mc:Choice xmlns:v="urn:schemas-microsoft-com:vml" Requires="v">
                <p:oleObj spid="_x0000_s9734" name="CS ChemDraw Drawing" r:id="rId12" imgW="2887721" imgH="603115" progId="ChemDraw.Document.6.0">
                  <p:embed/>
                </p:oleObj>
              </mc:Choice>
              <mc:Fallback>
                <p:oleObj name="CS ChemDraw Drawing" r:id="rId12" imgW="2887721" imgH="603115" progId="ChemDraw.Document.6.0">
                  <p:embed/>
                  <p:pic>
                    <p:nvPicPr>
                      <p:cNvPr id="0" name=""/>
                      <p:cNvPicPr/>
                      <p:nvPr/>
                    </p:nvPicPr>
                    <p:blipFill>
                      <a:blip r:embed="rId13"/>
                      <a:stretch>
                        <a:fillRect/>
                      </a:stretch>
                    </p:blipFill>
                    <p:spPr>
                      <a:xfrm>
                        <a:off x="4782605" y="5411092"/>
                        <a:ext cx="2021405" cy="422181"/>
                      </a:xfrm>
                      <a:prstGeom prst="rect">
                        <a:avLst/>
                      </a:prstGeom>
                    </p:spPr>
                  </p:pic>
                </p:oleObj>
              </mc:Fallback>
            </mc:AlternateContent>
          </a:graphicData>
        </a:graphic>
      </p:graphicFrame>
      <p:sp>
        <p:nvSpPr>
          <p:cNvPr id="17" name="正方形/長方形 16"/>
          <p:cNvSpPr/>
          <p:nvPr/>
        </p:nvSpPr>
        <p:spPr>
          <a:xfrm>
            <a:off x="5344110" y="5925856"/>
            <a:ext cx="811441"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HPO(OH)</a:t>
            </a:r>
            <a:r>
              <a:rPr lang="ja-JP" altLang="en-US" sz="1000" baseline="-25000" dirty="0">
                <a:latin typeface="Arial" panose="020B0604020202020204" pitchFamily="34" charset="0"/>
                <a:cs typeface="Arial" panose="020B0604020202020204" pitchFamily="34" charset="0"/>
              </a:rPr>
              <a:t>2</a:t>
            </a:r>
          </a:p>
        </p:txBody>
      </p:sp>
      <p:graphicFrame>
        <p:nvGraphicFramePr>
          <p:cNvPr id="18" name="オブジェクト 17"/>
          <p:cNvGraphicFramePr>
            <a:graphicFrameLocks noChangeAspect="1"/>
          </p:cNvGraphicFramePr>
          <p:nvPr>
            <p:extLst>
              <p:ext uri="{D42A27DB-BD31-4B8C-83A1-F6EECF244321}">
                <p14:modId xmlns:p14="http://schemas.microsoft.com/office/powerpoint/2010/main" val="2355854812"/>
              </p:ext>
            </p:extLst>
          </p:nvPr>
        </p:nvGraphicFramePr>
        <p:xfrm>
          <a:off x="5244140" y="6252939"/>
          <a:ext cx="1017320" cy="508621"/>
        </p:xfrm>
        <a:graphic>
          <a:graphicData uri="http://schemas.openxmlformats.org/presentationml/2006/ole">
            <mc:AlternateContent xmlns:mc="http://schemas.openxmlformats.org/markup-compatibility/2006">
              <mc:Choice xmlns:v="urn:schemas-microsoft-com:vml" Requires="v">
                <p:oleObj spid="_x0000_s9735" name="CS ChemDraw Drawing" r:id="rId14" imgW="1453315" imgH="726602" progId="ChemDraw.Document.6.0">
                  <p:embed/>
                </p:oleObj>
              </mc:Choice>
              <mc:Fallback>
                <p:oleObj name="CS ChemDraw Drawing" r:id="rId14" imgW="1453315" imgH="726602" progId="ChemDraw.Document.6.0">
                  <p:embed/>
                  <p:pic>
                    <p:nvPicPr>
                      <p:cNvPr id="0" name=""/>
                      <p:cNvPicPr/>
                      <p:nvPr/>
                    </p:nvPicPr>
                    <p:blipFill>
                      <a:blip r:embed="rId15"/>
                      <a:stretch>
                        <a:fillRect/>
                      </a:stretch>
                    </p:blipFill>
                    <p:spPr>
                      <a:xfrm>
                        <a:off x="5244140" y="6252939"/>
                        <a:ext cx="1017320" cy="508621"/>
                      </a:xfrm>
                      <a:prstGeom prst="rect">
                        <a:avLst/>
                      </a:prstGeom>
                    </p:spPr>
                  </p:pic>
                </p:oleObj>
              </mc:Fallback>
            </mc:AlternateContent>
          </a:graphicData>
        </a:graphic>
      </p:graphicFrame>
      <p:sp>
        <p:nvSpPr>
          <p:cNvPr id="21" name="正方形/長方形 20"/>
          <p:cNvSpPr/>
          <p:nvPr/>
        </p:nvSpPr>
        <p:spPr>
          <a:xfrm>
            <a:off x="5267749" y="4038213"/>
            <a:ext cx="803425" cy="246221"/>
          </a:xfrm>
          <a:prstGeom prst="rect">
            <a:avLst/>
          </a:prstGeom>
        </p:spPr>
        <p:txBody>
          <a:bodyPr wrap="none">
            <a:spAutoFit/>
          </a:bodyPr>
          <a:lstStyle/>
          <a:p>
            <a:r>
              <a:rPr lang="ja-JP" altLang="en-US" sz="1000" dirty="0">
                <a:latin typeface="Arial" panose="020B0604020202020204" pitchFamily="34" charset="0"/>
                <a:cs typeface="Arial" panose="020B0604020202020204" pitchFamily="34" charset="0"/>
              </a:rPr>
              <a:t>LiOH・</a:t>
            </a:r>
            <a:r>
              <a:rPr lang="en-US" altLang="ja-JP" sz="1000" dirty="0">
                <a:latin typeface="Arial" panose="020B0604020202020204" pitchFamily="34" charset="0"/>
                <a:cs typeface="Arial" panose="020B0604020202020204" pitchFamily="34" charset="0"/>
              </a:rPr>
              <a:t>H</a:t>
            </a:r>
            <a:r>
              <a:rPr lang="en-US" altLang="ja-JP" sz="1000" baseline="-25000" dirty="0">
                <a:latin typeface="Arial" panose="020B0604020202020204" pitchFamily="34" charset="0"/>
                <a:cs typeface="Arial" panose="020B0604020202020204" pitchFamily="34" charset="0"/>
              </a:rPr>
              <a:t>2</a:t>
            </a:r>
            <a:r>
              <a:rPr lang="en-US" altLang="ja-JP" sz="1000" dirty="0">
                <a:latin typeface="Arial" panose="020B0604020202020204" pitchFamily="34" charset="0"/>
                <a:cs typeface="Arial" panose="020B0604020202020204" pitchFamily="34" charset="0"/>
              </a:rPr>
              <a:t>O</a:t>
            </a:r>
            <a:endParaRPr lang="ja-JP" altLang="en-U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82030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H30.6.29</a:t>
            </a:r>
            <a:r>
              <a:rPr lang="ja-JP" altLang="en-US" dirty="0"/>
              <a:t>施行</a:t>
            </a:r>
            <a:endParaRPr lang="ja-JP" altLang="en-US" dirty="0">
              <a:solidFill>
                <a:schemeClr val="tx1"/>
              </a:solidFill>
            </a:endParaRPr>
          </a:p>
        </p:txBody>
      </p:sp>
      <p:sp>
        <p:nvSpPr>
          <p:cNvPr id="9" name="テキスト ボックス 8"/>
          <p:cNvSpPr txBox="1"/>
          <p:nvPr/>
        </p:nvSpPr>
        <p:spPr>
          <a:xfrm>
            <a:off x="467544" y="1810308"/>
            <a:ext cx="8460110" cy="3908762"/>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dirty="0"/>
              <a:t>・</a:t>
            </a:r>
            <a:r>
              <a:rPr lang="en-US" altLang="ja-JP" dirty="0"/>
              <a:t>1</a:t>
            </a:r>
            <a:r>
              <a:rPr lang="ja-JP" altLang="ja-JP" dirty="0"/>
              <a:t>‐</a:t>
            </a:r>
            <a:r>
              <a:rPr lang="en-US" altLang="ja-JP" dirty="0"/>
              <a:t>(3</a:t>
            </a:r>
            <a:r>
              <a:rPr lang="ja-JP" altLang="ja-JP" dirty="0"/>
              <a:t>‐クロロ‐</a:t>
            </a:r>
            <a:r>
              <a:rPr lang="en-US" altLang="ja-JP" dirty="0"/>
              <a:t>2</a:t>
            </a:r>
            <a:r>
              <a:rPr lang="ja-JP" altLang="ja-JP" dirty="0"/>
              <a:t>‐ピリジル</a:t>
            </a:r>
            <a:r>
              <a:rPr lang="en-US" altLang="ja-JP" dirty="0"/>
              <a:t>)</a:t>
            </a:r>
            <a:r>
              <a:rPr lang="ja-JP" altLang="ja-JP" dirty="0"/>
              <a:t>‐</a:t>
            </a:r>
            <a:r>
              <a:rPr lang="en-US" altLang="ja-JP" dirty="0"/>
              <a:t>4’</a:t>
            </a:r>
            <a:r>
              <a:rPr lang="ja-JP" altLang="ja-JP" dirty="0"/>
              <a:t>‐シアノ‐</a:t>
            </a:r>
            <a:r>
              <a:rPr lang="en-US" altLang="ja-JP" dirty="0"/>
              <a:t>2’</a:t>
            </a:r>
            <a:r>
              <a:rPr lang="ja-JP" altLang="ja-JP" dirty="0"/>
              <a:t>‐メチル‐</a:t>
            </a:r>
            <a:r>
              <a:rPr lang="en-US" altLang="ja-JP" dirty="0"/>
              <a:t>6’</a:t>
            </a:r>
            <a:r>
              <a:rPr lang="ja-JP" altLang="ja-JP" dirty="0"/>
              <a:t>‐</a:t>
            </a:r>
            <a:r>
              <a:rPr lang="en-US" altLang="ja-JP" dirty="0"/>
              <a:t>(</a:t>
            </a:r>
            <a:r>
              <a:rPr lang="ja-JP" altLang="ja-JP" dirty="0"/>
              <a:t>メチルカルバモイル</a:t>
            </a:r>
            <a:r>
              <a:rPr lang="en-US" altLang="ja-JP" dirty="0"/>
              <a:t>)</a:t>
            </a:r>
            <a:r>
              <a:rPr lang="ja-JP" altLang="ja-JP" dirty="0"/>
              <a:t>‐</a:t>
            </a:r>
            <a:r>
              <a:rPr lang="en-US" altLang="ja-JP" dirty="0"/>
              <a:t>3</a:t>
            </a:r>
            <a:r>
              <a:rPr lang="ja-JP" altLang="ja-JP" dirty="0"/>
              <a:t>‐</a:t>
            </a:r>
            <a:r>
              <a:rPr lang="en-US" altLang="ja-JP" dirty="0"/>
              <a:t>[[5</a:t>
            </a:r>
            <a:r>
              <a:rPr lang="ja-JP" altLang="ja-JP" dirty="0"/>
              <a:t>‐</a:t>
            </a:r>
            <a:r>
              <a:rPr lang="en-US" altLang="ja-JP" dirty="0"/>
              <a:t>(</a:t>
            </a:r>
            <a:r>
              <a:rPr lang="ja-JP" altLang="ja-JP" dirty="0"/>
              <a:t>トリフルオロメチル</a:t>
            </a:r>
            <a:r>
              <a:rPr lang="en-US" altLang="ja-JP" dirty="0"/>
              <a:t>)</a:t>
            </a:r>
            <a:r>
              <a:rPr lang="ja-JP" altLang="ja-JP" dirty="0"/>
              <a:t>‐</a:t>
            </a:r>
            <a:r>
              <a:rPr lang="en-US" altLang="ja-JP" dirty="0"/>
              <a:t>2H</a:t>
            </a:r>
            <a:r>
              <a:rPr lang="ja-JP" altLang="ja-JP" dirty="0"/>
              <a:t>‐</a:t>
            </a:r>
            <a:r>
              <a:rPr lang="en-US" altLang="ja-JP" dirty="0"/>
              <a:t>1,2,3,4</a:t>
            </a:r>
            <a:r>
              <a:rPr lang="ja-JP" altLang="ja-JP" dirty="0"/>
              <a:t>‐テトラゾール‐</a:t>
            </a:r>
            <a:r>
              <a:rPr lang="en-US" altLang="ja-JP" dirty="0"/>
              <a:t>2</a:t>
            </a:r>
            <a:r>
              <a:rPr lang="ja-JP" altLang="ja-JP" dirty="0"/>
              <a:t>‐イル</a:t>
            </a:r>
            <a:r>
              <a:rPr lang="en-US" altLang="ja-JP" dirty="0"/>
              <a:t>]</a:t>
            </a:r>
            <a:r>
              <a:rPr lang="ja-JP" altLang="ja-JP" dirty="0"/>
              <a:t>メチル</a:t>
            </a:r>
            <a:r>
              <a:rPr lang="en-US" altLang="ja-JP" dirty="0"/>
              <a:t>]</a:t>
            </a:r>
            <a:r>
              <a:rPr lang="ja-JP" altLang="ja-JP" dirty="0"/>
              <a:t>‐</a:t>
            </a:r>
            <a:r>
              <a:rPr lang="en-US" altLang="ja-JP" dirty="0"/>
              <a:t>1H</a:t>
            </a:r>
            <a:r>
              <a:rPr lang="ja-JP" altLang="ja-JP" dirty="0"/>
              <a:t>‐ピラゾール‐</a:t>
            </a:r>
            <a:r>
              <a:rPr lang="en-US" altLang="ja-JP" dirty="0"/>
              <a:t>5</a:t>
            </a:r>
            <a:r>
              <a:rPr lang="ja-JP" altLang="ja-JP" dirty="0"/>
              <a:t>‐カルボキサニリド及びこれを含有する製剤</a:t>
            </a:r>
            <a:r>
              <a:rPr lang="en-US" altLang="ja-JP" dirty="0"/>
              <a:t>*</a:t>
            </a:r>
          </a:p>
          <a:p>
            <a:endParaRPr lang="ja-JP" altLang="ja-JP" dirty="0"/>
          </a:p>
          <a:p>
            <a:r>
              <a:rPr lang="ja-JP" altLang="ja-JP" dirty="0"/>
              <a:t>・</a:t>
            </a:r>
            <a:r>
              <a:rPr lang="en-US" altLang="ja-JP" dirty="0"/>
              <a:t>4’</a:t>
            </a:r>
            <a:r>
              <a:rPr lang="ja-JP" altLang="ja-JP" dirty="0"/>
              <a:t>‐</a:t>
            </a:r>
            <a:r>
              <a:rPr lang="en-US" altLang="ja-JP" dirty="0"/>
              <a:t>(</a:t>
            </a:r>
            <a:r>
              <a:rPr lang="ja-JP" altLang="ja-JP" dirty="0"/>
              <a:t>シアノメチル</a:t>
            </a:r>
            <a:r>
              <a:rPr lang="en-US" altLang="ja-JP" dirty="0"/>
              <a:t>)</a:t>
            </a:r>
            <a:r>
              <a:rPr lang="ja-JP" altLang="ja-JP" dirty="0"/>
              <a:t>‐</a:t>
            </a:r>
            <a:r>
              <a:rPr lang="en-US" altLang="ja-JP" dirty="0"/>
              <a:t>2</a:t>
            </a:r>
            <a:r>
              <a:rPr lang="ja-JP" altLang="ja-JP" dirty="0"/>
              <a:t>‐イソプロピル‐</a:t>
            </a:r>
            <a:r>
              <a:rPr lang="en-US" altLang="ja-JP" dirty="0"/>
              <a:t>5,5</a:t>
            </a:r>
            <a:r>
              <a:rPr lang="ja-JP" altLang="ja-JP" dirty="0"/>
              <a:t>‐ジメチルシクロヘキサンカルボキサニリド及びこれを含有する製剤</a:t>
            </a:r>
            <a:endParaRPr lang="en-US" altLang="ja-JP" dirty="0"/>
          </a:p>
          <a:p>
            <a:endParaRPr lang="ja-JP" altLang="ja-JP" dirty="0"/>
          </a:p>
          <a:p>
            <a:r>
              <a:rPr lang="ja-JP" altLang="ja-JP" dirty="0"/>
              <a:t>・</a:t>
            </a:r>
            <a:r>
              <a:rPr lang="en-US" altLang="ja-JP" dirty="0"/>
              <a:t>2,3,3,3</a:t>
            </a:r>
            <a:r>
              <a:rPr lang="ja-JP" altLang="ja-JP" dirty="0"/>
              <a:t>‐テトラフルオロ‐</a:t>
            </a:r>
            <a:r>
              <a:rPr lang="en-US" altLang="ja-JP" dirty="0"/>
              <a:t>2</a:t>
            </a:r>
            <a:r>
              <a:rPr lang="ja-JP" altLang="ja-JP" dirty="0"/>
              <a:t>‐</a:t>
            </a:r>
            <a:r>
              <a:rPr lang="en-US" altLang="ja-JP" dirty="0"/>
              <a:t>(</a:t>
            </a:r>
            <a:r>
              <a:rPr lang="ja-JP" altLang="ja-JP" dirty="0"/>
              <a:t>トリフルオロメチル</a:t>
            </a:r>
            <a:r>
              <a:rPr lang="en-US" altLang="ja-JP" dirty="0"/>
              <a:t>)</a:t>
            </a:r>
            <a:r>
              <a:rPr lang="ja-JP" altLang="ja-JP" dirty="0"/>
              <a:t>プロパンニトリル及びこれを含有する製剤</a:t>
            </a:r>
            <a:endParaRPr lang="en-US" altLang="ja-JP" dirty="0"/>
          </a:p>
          <a:p>
            <a:endParaRPr lang="ja-JP" altLang="ja-JP" dirty="0"/>
          </a:p>
          <a:p>
            <a:r>
              <a:rPr lang="ja-JP" altLang="ja-JP" dirty="0"/>
              <a:t>・無水酢酸</a:t>
            </a:r>
            <a:r>
              <a:rPr lang="en-US" altLang="ja-JP" dirty="0"/>
              <a:t>0.2</a:t>
            </a:r>
            <a:r>
              <a:rPr lang="ja-JP" altLang="ja-JP" dirty="0"/>
              <a:t>％以下を含有するもの</a:t>
            </a:r>
            <a:endParaRPr lang="en-US" altLang="ja-JP" dirty="0"/>
          </a:p>
          <a:p>
            <a:endParaRPr lang="en-US" altLang="ja-JP" dirty="0"/>
          </a:p>
          <a:p>
            <a:r>
              <a:rPr lang="ja-JP" altLang="en-US" dirty="0"/>
              <a:t>　　　　　　　　　　　　　　　　　　　　　　　</a:t>
            </a:r>
            <a:r>
              <a:rPr lang="en-US" altLang="ja-JP" dirty="0"/>
              <a:t>*</a:t>
            </a:r>
            <a:r>
              <a:rPr lang="ja-JP" altLang="en-US" dirty="0"/>
              <a:t>毒物及び劇物取締法施行規則の一部改正</a:t>
            </a:r>
            <a:endParaRPr lang="ja-JP" altLang="ja-JP" dirty="0"/>
          </a:p>
        </p:txBody>
      </p:sp>
      <p:sp>
        <p:nvSpPr>
          <p:cNvPr id="10" name="Text Box 2"/>
          <p:cNvSpPr txBox="1">
            <a:spLocks noChangeArrowheads="1"/>
          </p:cNvSpPr>
          <p:nvPr/>
        </p:nvSpPr>
        <p:spPr bwMode="auto">
          <a:xfrm>
            <a:off x="323528" y="154869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spTree>
    <p:extLst>
      <p:ext uri="{BB962C8B-B14F-4D97-AF65-F5344CB8AC3E}">
        <p14:creationId xmlns:p14="http://schemas.microsoft.com/office/powerpoint/2010/main" val="210558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H29.7.1</a:t>
            </a:r>
            <a:r>
              <a:rPr lang="ja-JP" altLang="en-US" dirty="0"/>
              <a:t>施行</a:t>
            </a:r>
            <a:endParaRPr lang="ja-JP" altLang="en-US" dirty="0">
              <a:solidFill>
                <a:schemeClr val="tx1"/>
              </a:solidFill>
            </a:endParaRPr>
          </a:p>
        </p:txBody>
      </p:sp>
      <p:graphicFrame>
        <p:nvGraphicFramePr>
          <p:cNvPr id="7" name="表 6"/>
          <p:cNvGraphicFramePr>
            <a:graphicFrameLocks noGrp="1"/>
          </p:cNvGraphicFramePr>
          <p:nvPr>
            <p:extLst/>
          </p:nvPr>
        </p:nvGraphicFramePr>
        <p:xfrm>
          <a:off x="676803" y="1586419"/>
          <a:ext cx="7927644" cy="1194509"/>
        </p:xfrm>
        <a:graphic>
          <a:graphicData uri="http://schemas.openxmlformats.org/drawingml/2006/table">
            <a:tbl>
              <a:tblPr/>
              <a:tblGrid>
                <a:gridCol w="350083">
                  <a:extLst>
                    <a:ext uri="{9D8B030D-6E8A-4147-A177-3AD203B41FA5}">
                      <a16:colId xmlns:a16="http://schemas.microsoft.com/office/drawing/2014/main" val="20000"/>
                    </a:ext>
                  </a:extLst>
                </a:gridCol>
                <a:gridCol w="2079542">
                  <a:extLst>
                    <a:ext uri="{9D8B030D-6E8A-4147-A177-3AD203B41FA5}">
                      <a16:colId xmlns:a16="http://schemas.microsoft.com/office/drawing/2014/main" val="20001"/>
                    </a:ext>
                  </a:extLst>
                </a:gridCol>
                <a:gridCol w="1305779">
                  <a:extLst>
                    <a:ext uri="{9D8B030D-6E8A-4147-A177-3AD203B41FA5}">
                      <a16:colId xmlns:a16="http://schemas.microsoft.com/office/drawing/2014/main" val="20002"/>
                    </a:ext>
                  </a:extLst>
                </a:gridCol>
                <a:gridCol w="2181422">
                  <a:extLst>
                    <a:ext uri="{9D8B030D-6E8A-4147-A177-3AD203B41FA5}">
                      <a16:colId xmlns:a16="http://schemas.microsoft.com/office/drawing/2014/main" val="20003"/>
                    </a:ext>
                  </a:extLst>
                </a:gridCol>
                <a:gridCol w="2010818">
                  <a:extLst>
                    <a:ext uri="{9D8B030D-6E8A-4147-A177-3AD203B41FA5}">
                      <a16:colId xmlns:a16="http://schemas.microsoft.com/office/drawing/2014/main" val="20004"/>
                    </a:ext>
                  </a:extLst>
                </a:gridCol>
              </a:tblGrid>
              <a:tr h="171397">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entury" panose="02040604050505020304" pitchFamily="18" charset="0"/>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Century" panose="02040604050505020304" pitchFamily="18" charset="0"/>
                        </a:rPr>
                        <a:t>　備　考</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81149">
                <a:tc>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a:t>
                      </a:r>
                      <a:r>
                        <a:rPr kumimoji="1" lang="ja-JP" altLang="en-US" sz="1400" i="1" kern="1200" dirty="0" err="1">
                          <a:solidFill>
                            <a:schemeClr val="tx1"/>
                          </a:solidFill>
                          <a:effectLst/>
                          <a:latin typeface="+mn-lt"/>
                          <a:ea typeface="+mn-ea"/>
                          <a:cs typeface="+mn-cs"/>
                        </a:rPr>
                        <a:t>ｔ</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ブチルフェノール</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88-18-6</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dirty="0"/>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b="0" i="0" u="none" strike="noStrike" kern="1200" dirty="0">
                          <a:solidFill>
                            <a:schemeClr val="tx1"/>
                          </a:solidFill>
                          <a:effectLst/>
                          <a:latin typeface="Century" panose="02040604050505020304" pitchFamily="18" charset="0"/>
                          <a:ea typeface="+mn-ea"/>
                          <a:cs typeface="+mn-cs"/>
                        </a:rPr>
                        <a:t>20</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2" name="オブジェクト 1"/>
          <p:cNvGraphicFramePr>
            <a:graphicFrameLocks noChangeAspect="1"/>
          </p:cNvGraphicFramePr>
          <p:nvPr>
            <p:extLst/>
          </p:nvPr>
        </p:nvGraphicFramePr>
        <p:xfrm>
          <a:off x="5292080" y="1872497"/>
          <a:ext cx="806450" cy="755650"/>
        </p:xfrm>
        <a:graphic>
          <a:graphicData uri="http://schemas.openxmlformats.org/presentationml/2006/ole">
            <mc:AlternateContent xmlns:mc="http://schemas.openxmlformats.org/markup-compatibility/2006">
              <mc:Choice xmlns:v="urn:schemas-microsoft-com:vml" Requires="v">
                <p:oleObj spid="_x0000_s10350" name="CS ChemDraw Drawing" r:id="rId4" imgW="1372816" imgH="1284321" progId="ChemDraw.Document.6.0">
                  <p:embed/>
                </p:oleObj>
              </mc:Choice>
              <mc:Fallback>
                <p:oleObj name="CS ChemDraw Drawing" r:id="rId4" imgW="1372816" imgH="1284321" progId="ChemDraw.Document.6.0">
                  <p:embed/>
                  <p:pic>
                    <p:nvPicPr>
                      <p:cNvPr id="2" name="オブジェクト 1"/>
                      <p:cNvPicPr/>
                      <p:nvPr/>
                    </p:nvPicPr>
                    <p:blipFill>
                      <a:blip r:embed="rId5"/>
                      <a:stretch>
                        <a:fillRect/>
                      </a:stretch>
                    </p:blipFill>
                    <p:spPr>
                      <a:xfrm>
                        <a:off x="5292080" y="1872497"/>
                        <a:ext cx="806450" cy="755650"/>
                      </a:xfrm>
                      <a:prstGeom prst="rect">
                        <a:avLst/>
                      </a:prstGeom>
                    </p:spPr>
                  </p:pic>
                </p:oleObj>
              </mc:Fallback>
            </mc:AlternateContent>
          </a:graphicData>
        </a:graphic>
      </p:graphicFrame>
      <p:sp>
        <p:nvSpPr>
          <p:cNvPr id="9" name="テキスト ボックス 8"/>
          <p:cNvSpPr txBox="1"/>
          <p:nvPr/>
        </p:nvSpPr>
        <p:spPr>
          <a:xfrm>
            <a:off x="432370" y="3231015"/>
            <a:ext cx="8244086" cy="3046988"/>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sz="1600" dirty="0"/>
              <a:t>１）亜セレン酸</a:t>
            </a:r>
            <a:r>
              <a:rPr lang="en-US" altLang="ja-JP" sz="1600" dirty="0"/>
              <a:t>0.0082</a:t>
            </a:r>
            <a:r>
              <a:rPr lang="ja-JP" altLang="ja-JP" sz="1600" dirty="0"/>
              <a:t>％以下を含有する製剤を毒物から劇物への指定変更。ただし、容量</a:t>
            </a:r>
            <a:r>
              <a:rPr lang="en-US" altLang="ja-JP" sz="1600" dirty="0"/>
              <a:t>1 L</a:t>
            </a:r>
          </a:p>
          <a:p>
            <a:r>
              <a:rPr lang="ja-JP" altLang="en-US" sz="1600" dirty="0"/>
              <a:t>　  </a:t>
            </a:r>
            <a:r>
              <a:rPr lang="ja-JP" altLang="ja-JP" sz="1600" dirty="0"/>
              <a:t>以下の容器に収められたものであって、亜セレン酸</a:t>
            </a:r>
            <a:r>
              <a:rPr lang="en-US" altLang="ja-JP" sz="1600" dirty="0"/>
              <a:t>0.000082%</a:t>
            </a:r>
            <a:r>
              <a:rPr lang="ja-JP" altLang="ja-JP" sz="1600" dirty="0"/>
              <a:t>以下を含有するものを除く。</a:t>
            </a:r>
          </a:p>
          <a:p>
            <a:r>
              <a:rPr lang="ja-JP" altLang="ja-JP" sz="1600" dirty="0"/>
              <a:t>２）下記の物質を劇物から除外</a:t>
            </a:r>
          </a:p>
          <a:p>
            <a:r>
              <a:rPr lang="ja-JP" altLang="en-US" sz="1600" dirty="0"/>
              <a:t>　　</a:t>
            </a:r>
            <a:r>
              <a:rPr lang="ja-JP" altLang="ja-JP" sz="1600" dirty="0"/>
              <a:t>・焼結した硫化亜鉛</a:t>
            </a:r>
            <a:r>
              <a:rPr lang="en-US" altLang="ja-JP" sz="1600" dirty="0"/>
              <a:t>(</a:t>
            </a:r>
            <a:r>
              <a:rPr lang="ja-JP" altLang="ja-JP" sz="1600" dirty="0"/>
              <a:t>Ⅱ</a:t>
            </a:r>
            <a:r>
              <a:rPr lang="en-US" altLang="ja-JP" sz="1600" dirty="0"/>
              <a:t>)</a:t>
            </a:r>
            <a:endParaRPr lang="ja-JP" altLang="ja-JP" sz="1600" dirty="0"/>
          </a:p>
          <a:p>
            <a:r>
              <a:rPr lang="ja-JP" altLang="en-US" sz="1600" dirty="0"/>
              <a:t>　　</a:t>
            </a:r>
            <a:r>
              <a:rPr lang="ja-JP" altLang="ja-JP" sz="1600" dirty="0"/>
              <a:t>・トリス</a:t>
            </a:r>
            <a:r>
              <a:rPr lang="en-US" altLang="ja-JP" sz="1600" dirty="0"/>
              <a:t>(</a:t>
            </a:r>
            <a:r>
              <a:rPr lang="ja-JP" altLang="ja-JP" sz="1600" dirty="0"/>
              <a:t>ジペンチルジチオカルバマト</a:t>
            </a:r>
            <a:r>
              <a:rPr lang="en-US" altLang="ja-JP" sz="1600" dirty="0"/>
              <a:t>-</a:t>
            </a:r>
            <a:r>
              <a:rPr lang="el-GR" altLang="ja-JP" sz="1600" dirty="0">
                <a:latin typeface="Century" panose="02040604050505020304" pitchFamily="18" charset="0"/>
              </a:rPr>
              <a:t>κ</a:t>
            </a:r>
            <a:r>
              <a:rPr lang="en-US" altLang="ja-JP" sz="1600" baseline="30000" dirty="0"/>
              <a:t>2</a:t>
            </a:r>
            <a:r>
              <a:rPr lang="en-US" altLang="ja-JP" sz="1600" dirty="0"/>
              <a:t>S,S’)</a:t>
            </a:r>
            <a:r>
              <a:rPr lang="ja-JP" altLang="ja-JP" sz="1600" dirty="0"/>
              <a:t>アンチモン</a:t>
            </a:r>
            <a:r>
              <a:rPr lang="en-US" altLang="ja-JP" sz="1600" dirty="0"/>
              <a:t>5%</a:t>
            </a:r>
            <a:r>
              <a:rPr lang="ja-JP" altLang="ja-JP" sz="1600" dirty="0"/>
              <a:t>以下を含有する製剤</a:t>
            </a:r>
            <a:endParaRPr lang="en-US" altLang="ja-JP" sz="1600" dirty="0"/>
          </a:p>
          <a:p>
            <a:r>
              <a:rPr lang="ja-JP" altLang="en-US" sz="1600" dirty="0"/>
              <a:t>　　　</a:t>
            </a:r>
            <a:r>
              <a:rPr lang="ja-JP" altLang="ja-JP" sz="1600" dirty="0"/>
              <a:t>及びこれを含有する製剤</a:t>
            </a:r>
          </a:p>
          <a:p>
            <a:r>
              <a:rPr lang="ja-JP" altLang="en-US" sz="1600" dirty="0"/>
              <a:t>　　</a:t>
            </a:r>
            <a:r>
              <a:rPr lang="ja-JP" altLang="ja-JP" sz="1600" dirty="0"/>
              <a:t>・</a:t>
            </a:r>
            <a:r>
              <a:rPr lang="en-US" altLang="ja-JP" sz="1600" dirty="0"/>
              <a:t>3-</a:t>
            </a:r>
            <a:r>
              <a:rPr lang="ja-JP" altLang="ja-JP" sz="1600" dirty="0"/>
              <a:t>メチル</a:t>
            </a:r>
            <a:r>
              <a:rPr lang="en-US" altLang="ja-JP" sz="1600" dirty="0"/>
              <a:t>-5-</a:t>
            </a:r>
            <a:r>
              <a:rPr lang="ja-JP" altLang="ja-JP" sz="1600" dirty="0"/>
              <a:t>フェニルペンタ</a:t>
            </a:r>
            <a:r>
              <a:rPr lang="en-US" altLang="ja-JP" sz="1600" dirty="0"/>
              <a:t>-2-</a:t>
            </a:r>
            <a:r>
              <a:rPr lang="ja-JP" altLang="ja-JP" sz="1600" dirty="0"/>
              <a:t>エンニトリル及びこれを含有する製剤</a:t>
            </a:r>
          </a:p>
          <a:p>
            <a:r>
              <a:rPr lang="ja-JP" altLang="en-US" sz="1600" dirty="0"/>
              <a:t>　　</a:t>
            </a:r>
            <a:r>
              <a:rPr lang="ja-JP" altLang="ja-JP" sz="1600" dirty="0"/>
              <a:t>・</a:t>
            </a:r>
            <a:r>
              <a:rPr lang="en-US" altLang="ja-JP" sz="1600" dirty="0"/>
              <a:t>3-(6,6-</a:t>
            </a:r>
            <a:r>
              <a:rPr lang="ja-JP" altLang="ja-JP" sz="1600" dirty="0"/>
              <a:t>ジメチルビシクロ</a:t>
            </a:r>
            <a:r>
              <a:rPr lang="en-US" altLang="ja-JP" sz="1600"/>
              <a:t>[3.1.1</a:t>
            </a:r>
            <a:r>
              <a:rPr lang="en-US" altLang="ja-JP" sz="1600" dirty="0"/>
              <a:t>]</a:t>
            </a:r>
            <a:r>
              <a:rPr lang="ja-JP" altLang="ja-JP" sz="1600" dirty="0"/>
              <a:t>ヘプタ</a:t>
            </a:r>
            <a:r>
              <a:rPr lang="en-US" altLang="ja-JP" sz="1600" dirty="0"/>
              <a:t>-2-</a:t>
            </a:r>
            <a:r>
              <a:rPr lang="ja-JP" altLang="ja-JP" sz="1600" dirty="0"/>
              <a:t>エン</a:t>
            </a:r>
            <a:r>
              <a:rPr lang="en-US" altLang="ja-JP" sz="1600" dirty="0"/>
              <a:t>-2-</a:t>
            </a:r>
            <a:r>
              <a:rPr lang="ja-JP" altLang="ja-JP" sz="1600" dirty="0"/>
              <a:t>イル</a:t>
            </a:r>
            <a:r>
              <a:rPr lang="en-US" altLang="ja-JP" sz="1600" dirty="0"/>
              <a:t>)-2,2-</a:t>
            </a:r>
            <a:r>
              <a:rPr lang="ja-JP" altLang="ja-JP" sz="1600" dirty="0"/>
              <a:t>ジメチルプロパンニトリル</a:t>
            </a:r>
            <a:endParaRPr lang="en-US" altLang="ja-JP" sz="1600" dirty="0"/>
          </a:p>
          <a:p>
            <a:r>
              <a:rPr lang="ja-JP" altLang="en-US" sz="1600" dirty="0"/>
              <a:t>　　　</a:t>
            </a:r>
            <a:r>
              <a:rPr lang="ja-JP" altLang="ja-JP" sz="1600" dirty="0"/>
              <a:t>及びこれを含有する製剤</a:t>
            </a:r>
          </a:p>
          <a:p>
            <a:r>
              <a:rPr lang="ja-JP" altLang="en-US" sz="1600" dirty="0"/>
              <a:t>　　</a:t>
            </a:r>
            <a:r>
              <a:rPr lang="ja-JP" altLang="ja-JP" sz="1600" dirty="0"/>
              <a:t>・無水マレイン酸</a:t>
            </a:r>
            <a:r>
              <a:rPr lang="en-US" altLang="ja-JP" sz="1600" dirty="0"/>
              <a:t>1.2%</a:t>
            </a:r>
            <a:r>
              <a:rPr lang="ja-JP" altLang="ja-JP" sz="1600" dirty="0"/>
              <a:t>以下を含有する製剤</a:t>
            </a:r>
          </a:p>
        </p:txBody>
      </p:sp>
      <p:sp>
        <p:nvSpPr>
          <p:cNvPr id="10" name="Text Box 2"/>
          <p:cNvSpPr txBox="1">
            <a:spLocks noChangeArrowheads="1"/>
          </p:cNvSpPr>
          <p:nvPr/>
        </p:nvSpPr>
        <p:spPr bwMode="auto">
          <a:xfrm>
            <a:off x="328442" y="3114294"/>
            <a:ext cx="6163867"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指定の変更及び指定が除外された物質</a:t>
            </a:r>
          </a:p>
        </p:txBody>
      </p:sp>
    </p:spTree>
    <p:extLst>
      <p:ext uri="{BB962C8B-B14F-4D97-AF65-F5344CB8AC3E}">
        <p14:creationId xmlns:p14="http://schemas.microsoft.com/office/powerpoint/2010/main" val="2458510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H28.7.15</a:t>
            </a:r>
            <a:r>
              <a:rPr lang="ja-JP" altLang="en-US" dirty="0">
                <a:solidFill>
                  <a:schemeClr val="tx1"/>
                </a:solidFill>
              </a:rPr>
              <a:t>施行</a:t>
            </a:r>
          </a:p>
        </p:txBody>
      </p:sp>
      <p:graphicFrame>
        <p:nvGraphicFramePr>
          <p:cNvPr id="7" name="表 6"/>
          <p:cNvGraphicFramePr>
            <a:graphicFrameLocks noGrp="1"/>
          </p:cNvGraphicFramePr>
          <p:nvPr>
            <p:extLst/>
          </p:nvPr>
        </p:nvGraphicFramePr>
        <p:xfrm>
          <a:off x="342163" y="1586419"/>
          <a:ext cx="8640961" cy="4903971"/>
        </p:xfrm>
        <a:graphic>
          <a:graphicData uri="http://schemas.openxmlformats.org/drawingml/2006/table">
            <a:tbl>
              <a:tblPr/>
              <a:tblGrid>
                <a:gridCol w="360040">
                  <a:extLst>
                    <a:ext uri="{9D8B030D-6E8A-4147-A177-3AD203B41FA5}">
                      <a16:colId xmlns:a16="http://schemas.microsoft.com/office/drawing/2014/main" val="20000"/>
                    </a:ext>
                  </a:extLst>
                </a:gridCol>
                <a:gridCol w="2520280">
                  <a:extLst>
                    <a:ext uri="{9D8B030D-6E8A-4147-A177-3AD203B41FA5}">
                      <a16:colId xmlns:a16="http://schemas.microsoft.com/office/drawing/2014/main" val="20001"/>
                    </a:ext>
                  </a:extLst>
                </a:gridCol>
                <a:gridCol w="1368152">
                  <a:extLst>
                    <a:ext uri="{9D8B030D-6E8A-4147-A177-3AD203B41FA5}">
                      <a16:colId xmlns:a16="http://schemas.microsoft.com/office/drawing/2014/main" val="20002"/>
                    </a:ext>
                  </a:extLst>
                </a:gridCol>
                <a:gridCol w="2592288">
                  <a:extLst>
                    <a:ext uri="{9D8B030D-6E8A-4147-A177-3AD203B41FA5}">
                      <a16:colId xmlns:a16="http://schemas.microsoft.com/office/drawing/2014/main" val="20003"/>
                    </a:ext>
                  </a:extLst>
                </a:gridCol>
                <a:gridCol w="1800201">
                  <a:extLst>
                    <a:ext uri="{9D8B030D-6E8A-4147-A177-3AD203B41FA5}">
                      <a16:colId xmlns:a16="http://schemas.microsoft.com/office/drawing/2014/main" val="20004"/>
                    </a:ext>
                  </a:extLst>
                </a:gridCol>
              </a:tblGrid>
              <a:tr h="171397">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Century" panose="02040604050505020304" pitchFamily="18" charset="0"/>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Century" panose="02040604050505020304" pitchFamily="18" charset="0"/>
                        </a:rPr>
                        <a:t>　備　考</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1398">
                <a:tc rowSpan="2">
                  <a:txBody>
                    <a:bodyPr/>
                    <a:lstStyle/>
                    <a:p>
                      <a:pPr algn="ctr" fontAlgn="ctr"/>
                      <a:r>
                        <a:rPr lang="ja-JP" altLang="en-US" sz="1400" b="1" i="0" u="none" strike="noStrike" dirty="0">
                          <a:solidFill>
                            <a:schemeClr val="bg1"/>
                          </a:solidFill>
                          <a:latin typeface="ＭＳ Ｐゴシック"/>
                        </a:rPr>
                        <a:t>毒</a:t>
                      </a:r>
                      <a:br>
                        <a:rPr lang="ja-JP" altLang="en-US" sz="1400" b="1" i="0" u="none" strike="noStrike" dirty="0">
                          <a:solidFill>
                            <a:schemeClr val="bg1"/>
                          </a:solidFill>
                          <a:latin typeface="ＭＳ Ｐゴシック"/>
                        </a:rPr>
                      </a:br>
                      <a:r>
                        <a:rPr lang="ja-JP" altLang="en-US" sz="1400" b="1" i="0" u="none" strike="noStrike" dirty="0">
                          <a:solidFill>
                            <a:schemeClr val="bg1"/>
                          </a:solidFill>
                          <a:latin typeface="ＭＳ Ｐゴシック"/>
                        </a:rPr>
                        <a:t>物</a:t>
                      </a:r>
                      <a:endParaRPr lang="ja-JP" altLang="en-US" sz="1400" b="0" i="0" u="none" strike="noStrike" dirty="0">
                        <a:solidFill>
                          <a:schemeClr val="bg1"/>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クロロメチル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ベンゼン及び</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100-44-7</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PhCH</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C</a:t>
                      </a:r>
                      <a:r>
                        <a:rPr lang="ja-JP" altLang="en-US" sz="1400" b="0" i="0" u="none" strike="noStrike" dirty="0">
                          <a:solidFill>
                            <a:srgbClr val="000000"/>
                          </a:solidFill>
                          <a:latin typeface="ＭＳ Ｐゴシック"/>
                        </a:rPr>
                        <a:t>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Century" panose="02040604050505020304" pitchFamily="18" charset="0"/>
                        </a:rPr>
                        <a:t>ベンジルクロライド</a:t>
                      </a:r>
                      <a:endParaRPr lang="en-US" altLang="ja-JP" sz="1400" b="0" i="0" u="none" strike="noStrike" dirty="0">
                        <a:solidFill>
                          <a:srgbClr val="000000"/>
                        </a:solidFill>
                        <a:latin typeface="Century" panose="02040604050505020304" pitchFamily="18" charset="0"/>
                      </a:endParaRPr>
                    </a:p>
                    <a:p>
                      <a:pPr algn="ctr" fontAlgn="ct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60</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1280">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メタンスルホニル＝クロリド</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124-63-0</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CH</a:t>
                      </a:r>
                      <a:r>
                        <a:rPr lang="en-US" altLang="ja-JP" sz="1400" b="0" i="0" u="none" strike="noStrike" baseline="-25000" dirty="0">
                          <a:solidFill>
                            <a:srgbClr val="000000"/>
                          </a:solidFill>
                          <a:latin typeface="ＭＳ Ｐゴシック"/>
                        </a:rPr>
                        <a:t>3</a:t>
                      </a:r>
                      <a:r>
                        <a:rPr lang="en-US" altLang="ja-JP" sz="1400" b="0" i="0" u="none" strike="noStrike" dirty="0">
                          <a:solidFill>
                            <a:srgbClr val="000000"/>
                          </a:solidFill>
                          <a:latin typeface="ＭＳ Ｐゴシック"/>
                        </a:rPr>
                        <a:t>SO</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C</a:t>
                      </a:r>
                      <a:r>
                        <a:rPr lang="ja-JP" altLang="en-US" sz="1400" b="0" i="0" u="none" strike="noStrike" dirty="0">
                          <a:solidFill>
                            <a:srgbClr val="000000"/>
                          </a:solidFill>
                          <a:latin typeface="ＭＳ Ｐゴシック"/>
                        </a:rPr>
                        <a:t>ｌ</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86</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2560">
                <a:tc rowSpan="6">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グリコール酸及びこれを含有</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79-14-1</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HOCH</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COOH</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32</a:t>
                      </a:r>
                      <a:r>
                        <a:rPr kumimoji="1" lang="ja-JP" altLang="ja-JP" sz="1400" kern="1200" dirty="0">
                          <a:solidFill>
                            <a:schemeClr val="tx1"/>
                          </a:solidFill>
                          <a:effectLst/>
                          <a:latin typeface="Century" panose="02040604050505020304" pitchFamily="18" charset="0"/>
                          <a:ea typeface="+mn-ea"/>
                          <a:cs typeface="+mn-cs"/>
                        </a:rPr>
                        <a:t>本</a:t>
                      </a:r>
                      <a:endParaRPr kumimoji="1" lang="en-US" altLang="ja-JP" sz="1400" kern="1200" dirty="0">
                        <a:solidFill>
                          <a:schemeClr val="tx1"/>
                        </a:solidFill>
                        <a:effectLst/>
                        <a:latin typeface="Century" panose="02040604050505020304" pitchFamily="18"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Century" panose="02040604050505020304" pitchFamily="18" charset="0"/>
                          <a:ea typeface="+mn-ea"/>
                          <a:cs typeface="+mn-cs"/>
                        </a:rPr>
                        <a:t>（</a:t>
                      </a:r>
                      <a:r>
                        <a:rPr kumimoji="1" lang="en-US" altLang="ja-JP" sz="1400" kern="1200" dirty="0">
                          <a:solidFill>
                            <a:schemeClr val="tx1"/>
                          </a:solidFill>
                          <a:effectLst/>
                          <a:latin typeface="Century" panose="02040604050505020304" pitchFamily="18" charset="0"/>
                          <a:ea typeface="+mn-ea"/>
                          <a:cs typeface="+mn-cs"/>
                        </a:rPr>
                        <a:t>3.6</a:t>
                      </a:r>
                      <a:r>
                        <a:rPr kumimoji="1" lang="ja-JP" altLang="ja-JP" sz="1400" kern="1200" dirty="0">
                          <a:solidFill>
                            <a:schemeClr val="tx1"/>
                          </a:solidFill>
                          <a:effectLst/>
                          <a:latin typeface="Century" panose="02040604050505020304" pitchFamily="18" charset="0"/>
                          <a:ea typeface="+mn-ea"/>
                          <a:cs typeface="+mn-cs"/>
                        </a:rPr>
                        <a:t>％以下は除く</a:t>
                      </a:r>
                      <a:r>
                        <a:rPr kumimoji="1" lang="ja-JP" altLang="en-US" sz="1400" kern="1200" dirty="0">
                          <a:solidFill>
                            <a:schemeClr val="tx1"/>
                          </a:solidFill>
                          <a:effectLst/>
                          <a:latin typeface="Century" panose="02040604050505020304" pitchFamily="18" charset="0"/>
                          <a:ea typeface="+mn-ea"/>
                          <a:cs typeface="+mn-cs"/>
                        </a:rPr>
                        <a:t>）</a:t>
                      </a:r>
                      <a:endParaRPr lang="ja-JP" alt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925125">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a:t>
                      </a:r>
                      <a:r>
                        <a:rPr kumimoji="1" lang="ja-JP" altLang="ja-JP" sz="1400" kern="1200" dirty="0">
                          <a:solidFill>
                            <a:schemeClr val="tx1"/>
                          </a:solidFill>
                          <a:effectLst/>
                          <a:latin typeface="+mn-lt"/>
                          <a:ea typeface="+mn-ea"/>
                          <a:cs typeface="+mn-cs"/>
                        </a:rPr>
                        <a:t>セカンダリーブチルフェノール</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89-72-5</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4</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64096">
                <a:tc vMerge="1">
                  <a:txBody>
                    <a:bodyPr/>
                    <a:lstStyle/>
                    <a:p>
                      <a:endParaRPr kumimoji="1" lang="ja-JP" altLang="en-US"/>
                    </a:p>
                  </a:txBody>
                  <a:tcPr/>
                </a:tc>
                <a:tc>
                  <a:txBody>
                    <a:bodyPr/>
                    <a:lstStyle/>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ビス</a:t>
                      </a:r>
                      <a:r>
                        <a:rPr kumimoji="1" lang="en-US" altLang="ja-JP" sz="1400" kern="1200" dirty="0">
                          <a:solidFill>
                            <a:schemeClr val="tx1"/>
                          </a:solidFill>
                          <a:effectLst/>
                          <a:latin typeface="+mn-lt"/>
                          <a:ea typeface="+mn-ea"/>
                          <a:cs typeface="+mn-cs"/>
                        </a:rPr>
                        <a:t>(2-</a:t>
                      </a:r>
                      <a:r>
                        <a:rPr kumimoji="1" lang="ja-JP" altLang="ja-JP" sz="1400" kern="1200" dirty="0">
                          <a:solidFill>
                            <a:schemeClr val="tx1"/>
                          </a:solidFill>
                          <a:effectLst/>
                          <a:latin typeface="+mn-lt"/>
                          <a:ea typeface="+mn-ea"/>
                          <a:cs typeface="+mn-cs"/>
                        </a:rPr>
                        <a:t>エチルヘキシル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＝水素</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＝ホスファート及びこれを含有</a:t>
                      </a:r>
                      <a:endParaRPr kumimoji="1" lang="en-US" altLang="ja-JP" sz="1400" kern="1200" dirty="0">
                        <a:solidFill>
                          <a:schemeClr val="tx1"/>
                        </a:solidFill>
                        <a:effectLst/>
                        <a:latin typeface="+mn-lt"/>
                        <a:ea typeface="+mn-ea"/>
                        <a:cs typeface="+mn-cs"/>
                      </a:endParaRPr>
                    </a:p>
                    <a:p>
                      <a:pPr algn="l" fontAlgn="ct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298-07-7</a:t>
                      </a:r>
                      <a:endParaRPr 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lang="en-US" altLang="ja-JP" sz="1400" b="0" i="0" u="none" strike="noStrike" dirty="0">
                          <a:solidFill>
                            <a:srgbClr val="000000"/>
                          </a:solidFill>
                          <a:latin typeface="Century" panose="02040604050505020304" pitchFamily="18" charset="0"/>
                        </a:rPr>
                        <a:t>9</a:t>
                      </a:r>
                      <a:r>
                        <a:rPr lang="ja-JP" altLang="en-US" sz="1400" b="0" i="0" u="none" strike="noStrike" dirty="0">
                          <a:solidFill>
                            <a:srgbClr val="000000"/>
                          </a:solidFill>
                          <a:latin typeface="Century" panose="02040604050505020304" pitchFamily="18" charset="0"/>
                        </a:rPr>
                        <a:t>本</a:t>
                      </a:r>
                      <a:endParaRPr lang="en-US" altLang="ja-JP" sz="1400" b="0" i="0" u="none" strike="noStrike" dirty="0">
                        <a:solidFill>
                          <a:srgbClr val="000000"/>
                        </a:solidFill>
                        <a:latin typeface="Century" panose="02040604050505020304" pitchFamily="18" charset="0"/>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Century" panose="02040604050505020304" pitchFamily="18" charset="0"/>
                          <a:ea typeface="+mn-ea"/>
                          <a:cs typeface="+mn-cs"/>
                        </a:rPr>
                        <a:t>（</a:t>
                      </a:r>
                      <a:r>
                        <a:rPr kumimoji="1" lang="en-US" altLang="ja-JP" sz="1400" kern="1200" dirty="0">
                          <a:solidFill>
                            <a:schemeClr val="tx1"/>
                          </a:solidFill>
                          <a:effectLst/>
                          <a:latin typeface="Century" panose="02040604050505020304" pitchFamily="18" charset="0"/>
                          <a:ea typeface="+mn-ea"/>
                          <a:cs typeface="+mn-cs"/>
                        </a:rPr>
                        <a:t>2</a:t>
                      </a:r>
                      <a:r>
                        <a:rPr kumimoji="1" lang="ja-JP" altLang="ja-JP" sz="1400" kern="1200" dirty="0">
                          <a:solidFill>
                            <a:schemeClr val="tx1"/>
                          </a:solidFill>
                          <a:effectLst/>
                          <a:latin typeface="Century" panose="02040604050505020304" pitchFamily="18" charset="0"/>
                          <a:ea typeface="+mn-ea"/>
                          <a:cs typeface="+mn-cs"/>
                        </a:rPr>
                        <a:t>％以下は除く</a:t>
                      </a:r>
                      <a:r>
                        <a:rPr kumimoji="1" lang="ja-JP" altLang="en-US" sz="1400" kern="1200" dirty="0">
                          <a:solidFill>
                            <a:schemeClr val="tx1"/>
                          </a:solidFill>
                          <a:effectLst/>
                          <a:latin typeface="Century" panose="02040604050505020304" pitchFamily="18" charset="0"/>
                          <a:ea typeface="+mn-ea"/>
                          <a:cs typeface="+mn-cs"/>
                        </a:rPr>
                        <a:t>）</a:t>
                      </a:r>
                      <a:endParaRPr lang="ja-JP" altLang="en-US"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76064">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kumimoji="1" lang="ja-JP" altLang="en-US" sz="1400" kern="1200" baseline="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ブチル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トリクロロ</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スタンナン</a:t>
                      </a:r>
                      <a:endParaRPr kumimoji="1" lang="en-US" altLang="ja-JP" sz="1400" kern="1200" dirty="0">
                        <a:solidFill>
                          <a:schemeClr val="tx1"/>
                        </a:solidFill>
                        <a:effectLst/>
                        <a:latin typeface="+mn-lt"/>
                        <a:ea typeface="+mn-ea"/>
                        <a:cs typeface="+mn-cs"/>
                      </a:endParaRPr>
                    </a:p>
                    <a:p>
                      <a:pPr algn="l"/>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及びこれを含有する製剤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1118-46-3</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ＭＳ Ｐゴシック"/>
                        </a:rPr>
                        <a:t>BuSnCl</a:t>
                      </a:r>
                      <a:r>
                        <a:rPr lang="en-US" altLang="ja-JP" sz="1400" b="0" i="0" u="none" strike="noStrike" baseline="-25000" dirty="0">
                          <a:solidFill>
                            <a:srgbClr val="000000"/>
                          </a:solidFill>
                          <a:latin typeface="ＭＳ Ｐゴシック"/>
                        </a:rPr>
                        <a:t>3</a:t>
                      </a:r>
                      <a:endParaRPr lang="ja-JP" altLang="en-US" sz="1400" b="0" i="0" u="none" strike="noStrike" baseline="-25000"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lang="en-US" altLang="ja-JP" sz="1400" b="0" i="0" u="none" strike="noStrike" dirty="0">
                          <a:solidFill>
                            <a:srgbClr val="000000"/>
                          </a:solidFill>
                          <a:latin typeface="Century" panose="02040604050505020304" pitchFamily="18" charset="0"/>
                        </a:rPr>
                        <a:t>5</a:t>
                      </a:r>
                      <a:r>
                        <a:rPr lang="ja-JP" altLang="en-US" sz="1400" b="0" i="0" u="none" strike="noStrike" dirty="0">
                          <a:solidFill>
                            <a:srgbClr val="000000"/>
                          </a:solidFill>
                          <a:latin typeface="Century" panose="02040604050505020304" pitchFamily="18" charset="0"/>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0">
                <a:tc vMerge="1">
                  <a:txBody>
                    <a:bodyPr/>
                    <a:lstStyle/>
                    <a:p>
                      <a:endParaRPr kumimoji="1" lang="ja-JP" altLang="en-US"/>
                    </a:p>
                  </a:txBody>
                  <a:tcPr/>
                </a:tc>
                <a:tc>
                  <a:txBody>
                    <a:bodyPr/>
                    <a:lstStyle/>
                    <a:p>
                      <a:pPr algn="l"/>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無水酢酸及びこれを含有する</a:t>
                      </a:r>
                      <a:endParaRPr kumimoji="1" lang="en-US" altLang="ja-JP" sz="1400" kern="1200" dirty="0">
                        <a:solidFill>
                          <a:schemeClr val="tx1"/>
                        </a:solidFill>
                        <a:effectLst/>
                        <a:latin typeface="+mn-lt"/>
                        <a:ea typeface="+mn-ea"/>
                        <a:cs typeface="+mn-cs"/>
                      </a:endParaRPr>
                    </a:p>
                    <a:p>
                      <a:pPr algn="l"/>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108-24-7</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a:t>
                      </a:r>
                      <a:r>
                        <a:rPr lang="en-US" altLang="ja-JP" sz="1400" b="0" i="0" u="none" strike="noStrike" dirty="0">
                          <a:solidFill>
                            <a:srgbClr val="000000"/>
                          </a:solidFill>
                          <a:latin typeface="ＭＳ Ｐゴシック"/>
                        </a:rPr>
                        <a:t>CH</a:t>
                      </a:r>
                      <a:r>
                        <a:rPr lang="en-US" altLang="ja-JP" sz="1400" b="0" i="0" u="none" strike="noStrike" baseline="-25000" dirty="0">
                          <a:solidFill>
                            <a:srgbClr val="000000"/>
                          </a:solidFill>
                          <a:latin typeface="ＭＳ Ｐゴシック"/>
                        </a:rPr>
                        <a:t>3</a:t>
                      </a:r>
                      <a:r>
                        <a:rPr lang="en-US" altLang="ja-JP" sz="1400" b="0" i="0" u="none" strike="noStrike" dirty="0">
                          <a:solidFill>
                            <a:srgbClr val="000000"/>
                          </a:solidFill>
                          <a:latin typeface="ＭＳ Ｐゴシック"/>
                        </a:rPr>
                        <a:t>CO</a:t>
                      </a:r>
                      <a:r>
                        <a:rPr lang="ja-JP" altLang="en-US" sz="1400" b="0" i="0" u="none" strike="noStrike" dirty="0">
                          <a:solidFill>
                            <a:srgbClr val="000000"/>
                          </a:solidFill>
                          <a:latin typeface="ＭＳ Ｐゴシック"/>
                        </a:rPr>
                        <a:t>）</a:t>
                      </a:r>
                      <a:r>
                        <a:rPr lang="en-US" altLang="ja-JP" sz="1400" b="0" i="0" u="none" strike="noStrike" baseline="-25000" dirty="0">
                          <a:solidFill>
                            <a:srgbClr val="000000"/>
                          </a:solidFill>
                          <a:latin typeface="ＭＳ Ｐゴシック"/>
                        </a:rPr>
                        <a:t>2</a:t>
                      </a:r>
                      <a:r>
                        <a:rPr lang="en-US" altLang="ja-JP" sz="1400" b="0" i="0" u="none" strike="noStrike" dirty="0">
                          <a:solidFill>
                            <a:srgbClr val="000000"/>
                          </a:solidFill>
                          <a:latin typeface="ＭＳ Ｐゴシック"/>
                        </a:rPr>
                        <a:t>O</a:t>
                      </a:r>
                      <a:endParaRPr 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kumimoji="1" lang="en-US" altLang="ja-JP" sz="1400" kern="1200" dirty="0">
                          <a:solidFill>
                            <a:schemeClr val="tx1"/>
                          </a:solidFill>
                          <a:effectLst/>
                          <a:latin typeface="Century" panose="02040604050505020304" pitchFamily="18" charset="0"/>
                          <a:ea typeface="+mn-ea"/>
                          <a:cs typeface="+mn-cs"/>
                        </a:rPr>
                        <a:t>319</a:t>
                      </a:r>
                      <a:r>
                        <a:rPr kumimoji="1" lang="ja-JP" altLang="ja-JP" sz="1400" kern="1200" dirty="0">
                          <a:solidFill>
                            <a:schemeClr val="tx1"/>
                          </a:solidFill>
                          <a:effectLst/>
                          <a:latin typeface="Century" panose="02040604050505020304" pitchFamily="18" charset="0"/>
                          <a:ea typeface="+mn-ea"/>
                          <a:cs typeface="+mn-cs"/>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618446">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無水マレイン酸及びこれを</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含有する製剤</a:t>
                      </a: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Century" panose="02040604050505020304" pitchFamily="18" charset="0"/>
                          <a:ea typeface="+mn-ea"/>
                          <a:cs typeface="+mn-cs"/>
                        </a:rPr>
                        <a:t>108-31-6</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000000"/>
                          </a:solidFill>
                          <a:latin typeface="Century" panose="02040604050505020304" pitchFamily="18" charset="0"/>
                        </a:rPr>
                        <a:t>OCCS</a:t>
                      </a:r>
                      <a:r>
                        <a:rPr lang="ja-JP" altLang="en-US" sz="1400" b="0" i="0" u="none" strike="noStrike" dirty="0">
                          <a:solidFill>
                            <a:srgbClr val="000000"/>
                          </a:solidFill>
                          <a:latin typeface="Century" panose="02040604050505020304" pitchFamily="18" charset="0"/>
                        </a:rPr>
                        <a:t>在庫　</a:t>
                      </a:r>
                      <a:r>
                        <a:rPr lang="en-US" altLang="ja-JP" sz="1400" b="0" i="0" u="none" strike="noStrike" dirty="0">
                          <a:solidFill>
                            <a:srgbClr val="000000"/>
                          </a:solidFill>
                          <a:latin typeface="Century" panose="02040604050505020304" pitchFamily="18" charset="0"/>
                        </a:rPr>
                        <a:t>65</a:t>
                      </a:r>
                      <a:r>
                        <a:rPr lang="ja-JP" altLang="en-US" sz="1400" b="0" i="0" u="none" strike="noStrike" dirty="0">
                          <a:solidFill>
                            <a:srgbClr val="000000"/>
                          </a:solidFill>
                          <a:latin typeface="Century" panose="02040604050505020304" pitchFamily="18" charset="0"/>
                        </a:rPr>
                        <a:t>本</a:t>
                      </a:r>
                      <a:endParaRPr lang="en-US" altLang="ja-JP" sz="14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8" name="Text Box 2"/>
          <p:cNvSpPr txBox="1">
            <a:spLocks noChangeArrowheads="1"/>
          </p:cNvSpPr>
          <p:nvPr/>
        </p:nvSpPr>
        <p:spPr bwMode="auto">
          <a:xfrm>
            <a:off x="323528" y="1052736"/>
            <a:ext cx="502092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新しく毒劇物に指定された物質</a:t>
            </a:r>
          </a:p>
        </p:txBody>
      </p:sp>
      <p:graphicFrame>
        <p:nvGraphicFramePr>
          <p:cNvPr id="2" name="オブジェクト 1"/>
          <p:cNvGraphicFramePr>
            <a:graphicFrameLocks noChangeAspect="1"/>
          </p:cNvGraphicFramePr>
          <p:nvPr>
            <p:extLst/>
          </p:nvPr>
        </p:nvGraphicFramePr>
        <p:xfrm>
          <a:off x="5371847" y="3140968"/>
          <a:ext cx="1000353" cy="754931"/>
        </p:xfrm>
        <a:graphic>
          <a:graphicData uri="http://schemas.openxmlformats.org/presentationml/2006/ole">
            <mc:AlternateContent xmlns:mc="http://schemas.openxmlformats.org/markup-compatibility/2006">
              <mc:Choice xmlns:v="urn:schemas-microsoft-com:vml" Requires="v">
                <p:oleObj spid="_x0000_s8548" name="CS ChemDraw Drawing" r:id="rId4" imgW="1701838" imgH="1284321" progId="ChemDraw.Document.6.0">
                  <p:embed/>
                </p:oleObj>
              </mc:Choice>
              <mc:Fallback>
                <p:oleObj name="CS ChemDraw Drawing" r:id="rId4" imgW="1701838" imgH="1284321" progId="ChemDraw.Document.6.0">
                  <p:embed/>
                  <p:pic>
                    <p:nvPicPr>
                      <p:cNvPr id="0" name=""/>
                      <p:cNvPicPr/>
                      <p:nvPr/>
                    </p:nvPicPr>
                    <p:blipFill>
                      <a:blip r:embed="rId5"/>
                      <a:stretch>
                        <a:fillRect/>
                      </a:stretch>
                    </p:blipFill>
                    <p:spPr>
                      <a:xfrm>
                        <a:off x="5371847" y="3140968"/>
                        <a:ext cx="1000353" cy="754931"/>
                      </a:xfrm>
                      <a:prstGeom prst="rect">
                        <a:avLst/>
                      </a:prstGeom>
                    </p:spPr>
                  </p:pic>
                </p:oleObj>
              </mc:Fallback>
            </mc:AlternateContent>
          </a:graphicData>
        </a:graphic>
      </p:graphicFrame>
      <p:graphicFrame>
        <p:nvGraphicFramePr>
          <p:cNvPr id="3" name="オブジェクト 2"/>
          <p:cNvGraphicFramePr>
            <a:graphicFrameLocks noChangeAspect="1"/>
          </p:cNvGraphicFramePr>
          <p:nvPr>
            <p:extLst/>
          </p:nvPr>
        </p:nvGraphicFramePr>
        <p:xfrm>
          <a:off x="5508104" y="5949280"/>
          <a:ext cx="941518" cy="444094"/>
        </p:xfrm>
        <a:graphic>
          <a:graphicData uri="http://schemas.openxmlformats.org/presentationml/2006/ole">
            <mc:AlternateContent xmlns:mc="http://schemas.openxmlformats.org/markup-compatibility/2006">
              <mc:Choice xmlns:v="urn:schemas-microsoft-com:vml" Requires="v">
                <p:oleObj spid="_x0000_s8549" name="CS ChemDraw Drawing" r:id="rId6" imgW="1541919" imgH="726602" progId="ChemDraw.Document.6.0">
                  <p:embed/>
                </p:oleObj>
              </mc:Choice>
              <mc:Fallback>
                <p:oleObj name="CS ChemDraw Drawing" r:id="rId6" imgW="1541919" imgH="726602" progId="ChemDraw.Document.6.0">
                  <p:embed/>
                  <p:pic>
                    <p:nvPicPr>
                      <p:cNvPr id="0" name=""/>
                      <p:cNvPicPr/>
                      <p:nvPr/>
                    </p:nvPicPr>
                    <p:blipFill>
                      <a:blip r:embed="rId7"/>
                      <a:stretch>
                        <a:fillRect/>
                      </a:stretch>
                    </p:blipFill>
                    <p:spPr>
                      <a:xfrm>
                        <a:off x="5508104" y="5949280"/>
                        <a:ext cx="941518" cy="444094"/>
                      </a:xfrm>
                      <a:prstGeom prst="rect">
                        <a:avLst/>
                      </a:prstGeom>
                    </p:spPr>
                  </p:pic>
                </p:oleObj>
              </mc:Fallback>
            </mc:AlternateContent>
          </a:graphicData>
        </a:graphic>
      </p:graphicFrame>
      <p:graphicFrame>
        <p:nvGraphicFramePr>
          <p:cNvPr id="5" name="オブジェクト 4"/>
          <p:cNvGraphicFramePr>
            <a:graphicFrameLocks noChangeAspect="1"/>
          </p:cNvGraphicFramePr>
          <p:nvPr>
            <p:extLst/>
          </p:nvPr>
        </p:nvGraphicFramePr>
        <p:xfrm>
          <a:off x="4823568" y="4149080"/>
          <a:ext cx="2201814" cy="608213"/>
        </p:xfrm>
        <a:graphic>
          <a:graphicData uri="http://schemas.openxmlformats.org/presentationml/2006/ole">
            <mc:AlternateContent xmlns:mc="http://schemas.openxmlformats.org/markup-compatibility/2006">
              <mc:Choice xmlns:v="urn:schemas-microsoft-com:vml" Requires="v">
                <p:oleObj spid="_x0000_s8550" name="CS ChemDraw Drawing" r:id="rId8" imgW="4282147" imgH="1182181" progId="ChemDraw.Document.6.0">
                  <p:embed/>
                </p:oleObj>
              </mc:Choice>
              <mc:Fallback>
                <p:oleObj name="CS ChemDraw Drawing" r:id="rId8" imgW="4282147" imgH="1182181" progId="ChemDraw.Document.6.0">
                  <p:embed/>
                  <p:pic>
                    <p:nvPicPr>
                      <p:cNvPr id="0" name=""/>
                      <p:cNvPicPr/>
                      <p:nvPr/>
                    </p:nvPicPr>
                    <p:blipFill>
                      <a:blip r:embed="rId9"/>
                      <a:stretch>
                        <a:fillRect/>
                      </a:stretch>
                    </p:blipFill>
                    <p:spPr>
                      <a:xfrm>
                        <a:off x="4823568" y="4149080"/>
                        <a:ext cx="2201814" cy="608213"/>
                      </a:xfrm>
                      <a:prstGeom prst="rect">
                        <a:avLst/>
                      </a:prstGeom>
                    </p:spPr>
                  </p:pic>
                </p:oleObj>
              </mc:Fallback>
            </mc:AlternateContent>
          </a:graphicData>
        </a:graphic>
      </p:graphicFrame>
    </p:spTree>
    <p:extLst>
      <p:ext uri="{BB962C8B-B14F-4D97-AF65-F5344CB8AC3E}">
        <p14:creationId xmlns:p14="http://schemas.microsoft.com/office/powerpoint/2010/main" val="1615214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13" name="テキスト ボックス 12"/>
          <p:cNvSpPr txBox="1"/>
          <p:nvPr/>
        </p:nvSpPr>
        <p:spPr>
          <a:xfrm>
            <a:off x="571472" y="1457489"/>
            <a:ext cx="7600928" cy="3046988"/>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br>
              <a:rPr lang="ja-JP" altLang="en-US" sz="1600" dirty="0">
                <a:latin typeface="+mn-ea"/>
              </a:rPr>
            </a:br>
            <a:r>
              <a:rPr lang="ja-JP" altLang="en-US" sz="1600" dirty="0">
                <a:latin typeface="+mn-ea"/>
              </a:rPr>
              <a:t>①　</a:t>
            </a:r>
            <a:r>
              <a:rPr lang="en-US" altLang="ja-JP" sz="1600" dirty="0"/>
              <a:t>2-</a:t>
            </a:r>
            <a:r>
              <a:rPr lang="ja-JP" altLang="ja-JP" sz="1600" dirty="0"/>
              <a:t>メルカプトエタノール及びこれを含有する製剤のうち、「</a:t>
            </a:r>
            <a:r>
              <a:rPr lang="en-US" altLang="ja-JP" sz="1600" dirty="0"/>
              <a:t>10%</a:t>
            </a:r>
            <a:r>
              <a:rPr lang="ja-JP" altLang="ja-JP" sz="1600" dirty="0"/>
              <a:t>以下を含有する製剤」</a:t>
            </a:r>
            <a:endParaRPr lang="en-US" altLang="ja-JP" sz="1600" dirty="0"/>
          </a:p>
          <a:p>
            <a:r>
              <a:rPr lang="ja-JP" altLang="en-US" sz="1600" dirty="0"/>
              <a:t>　　</a:t>
            </a:r>
            <a:r>
              <a:rPr lang="ja-JP" altLang="ja-JP" sz="1600" dirty="0"/>
              <a:t>の毒物から劇物への指定変更</a:t>
            </a:r>
            <a:r>
              <a:rPr lang="ja-JP" altLang="en-US" sz="1600" dirty="0"/>
              <a:t>。ただし、</a:t>
            </a:r>
            <a:r>
              <a:rPr lang="ja-JP" altLang="ja-JP" sz="1600" dirty="0"/>
              <a:t>容量</a:t>
            </a:r>
            <a:r>
              <a:rPr lang="en-US" altLang="ja-JP" sz="1600" dirty="0"/>
              <a:t>20 L</a:t>
            </a:r>
            <a:r>
              <a:rPr lang="ja-JP" altLang="ja-JP" sz="1600" dirty="0"/>
              <a:t>以下の容器に収められたもので</a:t>
            </a:r>
            <a:endParaRPr lang="en-US" altLang="ja-JP" sz="1600" dirty="0"/>
          </a:p>
          <a:p>
            <a:r>
              <a:rPr lang="ja-JP" altLang="en-US" sz="1600" dirty="0"/>
              <a:t>　　</a:t>
            </a:r>
            <a:r>
              <a:rPr lang="ja-JP" altLang="ja-JP" sz="1600" dirty="0"/>
              <a:t>あって、</a:t>
            </a:r>
            <a:r>
              <a:rPr lang="en-US" altLang="ja-JP" sz="1600" dirty="0"/>
              <a:t>2-</a:t>
            </a:r>
            <a:r>
              <a:rPr lang="ja-JP" altLang="ja-JP" sz="1600" dirty="0"/>
              <a:t>メルカプトエタノール</a:t>
            </a:r>
            <a:r>
              <a:rPr lang="en-US" altLang="ja-JP" sz="1600" dirty="0"/>
              <a:t>0.1%</a:t>
            </a:r>
            <a:r>
              <a:rPr lang="ja-JP" altLang="ja-JP" sz="1600" dirty="0"/>
              <a:t>以下を含有するものを除く。</a:t>
            </a:r>
            <a:r>
              <a:rPr lang="ja-JP" altLang="en-US" sz="1600" dirty="0"/>
              <a:t>（</a:t>
            </a:r>
            <a:r>
              <a:rPr lang="en-US" altLang="ja-JP" sz="1600" dirty="0"/>
              <a:t>CAS</a:t>
            </a:r>
            <a:r>
              <a:rPr lang="ja-JP" altLang="en-US" sz="1600" dirty="0"/>
              <a:t>：</a:t>
            </a:r>
            <a:r>
              <a:rPr lang="en-US" altLang="ja-JP" sz="1600" dirty="0"/>
              <a:t>60-24-2</a:t>
            </a:r>
            <a:r>
              <a:rPr lang="ja-JP" altLang="en-US" sz="1600" dirty="0"/>
              <a:t>）</a:t>
            </a:r>
            <a:endParaRPr lang="en-US" altLang="ja-JP" sz="1600" dirty="0"/>
          </a:p>
          <a:p>
            <a:endParaRPr lang="ja-JP" altLang="en-US" sz="1600" dirty="0">
              <a:latin typeface="+mn-ea"/>
            </a:endParaRPr>
          </a:p>
          <a:p>
            <a:r>
              <a:rPr lang="ja-JP" altLang="en-US" sz="1600" dirty="0">
                <a:latin typeface="+mn-ea"/>
              </a:rPr>
              <a:t>②　</a:t>
            </a:r>
            <a:r>
              <a:rPr lang="ja-JP" altLang="ja-JP" sz="1600" dirty="0"/>
              <a:t>メタバナジン酸アンモニウム</a:t>
            </a:r>
            <a:r>
              <a:rPr lang="en-US" altLang="ja-JP" sz="1600" dirty="0"/>
              <a:t>0.01%</a:t>
            </a:r>
            <a:r>
              <a:rPr lang="ja-JP" altLang="ja-JP" sz="1600" dirty="0"/>
              <a:t>以下を含有する製剤の劇物からの除外。</a:t>
            </a:r>
            <a:endParaRPr lang="en-US" altLang="ja-JP" sz="1600" dirty="0"/>
          </a:p>
          <a:p>
            <a:r>
              <a:rPr lang="ja-JP" altLang="en-US" sz="1600" dirty="0"/>
              <a:t>　　（</a:t>
            </a:r>
            <a:r>
              <a:rPr lang="en-US" altLang="ja-JP" sz="1600" dirty="0"/>
              <a:t>CAS</a:t>
            </a:r>
            <a:r>
              <a:rPr lang="ja-JP" altLang="en-US" sz="1600" dirty="0"/>
              <a:t>：</a:t>
            </a:r>
            <a:r>
              <a:rPr lang="en-US" altLang="ja-JP" sz="1600" dirty="0"/>
              <a:t>7803-55-6</a:t>
            </a:r>
            <a:r>
              <a:rPr lang="ja-JP" altLang="en-US" sz="1600" dirty="0"/>
              <a:t>）</a:t>
            </a:r>
            <a:endParaRPr lang="en-US" altLang="ja-JP" sz="1600" dirty="0"/>
          </a:p>
          <a:p>
            <a:endParaRPr lang="en-US" altLang="ja-JP" sz="1600" dirty="0"/>
          </a:p>
          <a:p>
            <a:r>
              <a:rPr lang="ja-JP" altLang="en-US" sz="1600" dirty="0">
                <a:latin typeface="+mn-ea"/>
              </a:rPr>
              <a:t>③　</a:t>
            </a:r>
            <a:r>
              <a:rPr lang="en-US" altLang="ja-JP" sz="1600" dirty="0"/>
              <a:t>2,2,2-</a:t>
            </a:r>
            <a:r>
              <a:rPr lang="ja-JP" altLang="ja-JP" sz="1600" dirty="0"/>
              <a:t>トリフルオロエチル＝</a:t>
            </a:r>
            <a:r>
              <a:rPr lang="en-US" altLang="ja-JP" sz="1600" dirty="0"/>
              <a:t>[(1S)-1-</a:t>
            </a:r>
            <a:r>
              <a:rPr lang="ja-JP" altLang="ja-JP" sz="1600" dirty="0"/>
              <a:t>シアノ</a:t>
            </a:r>
            <a:r>
              <a:rPr lang="en-US" altLang="ja-JP" sz="1600" dirty="0"/>
              <a:t>-2-</a:t>
            </a:r>
            <a:r>
              <a:rPr lang="ja-JP" altLang="ja-JP" sz="1600" dirty="0"/>
              <a:t>メチルプロピル</a:t>
            </a:r>
            <a:r>
              <a:rPr lang="en-US" altLang="ja-JP" sz="1600" dirty="0"/>
              <a:t>]</a:t>
            </a:r>
            <a:r>
              <a:rPr lang="ja-JP" altLang="ja-JP" sz="1600" dirty="0"/>
              <a:t>カルバマート及び</a:t>
            </a:r>
            <a:endParaRPr lang="en-US" altLang="ja-JP" sz="1600" dirty="0"/>
          </a:p>
          <a:p>
            <a:r>
              <a:rPr lang="ja-JP" altLang="en-US" sz="1600" dirty="0"/>
              <a:t>　　</a:t>
            </a:r>
            <a:r>
              <a:rPr lang="ja-JP" altLang="ja-JP" sz="1600" dirty="0"/>
              <a:t>これを含有する製剤の劇物からの除外。</a:t>
            </a:r>
            <a:r>
              <a:rPr lang="ja-JP" altLang="en-US" sz="1600" dirty="0"/>
              <a:t>（</a:t>
            </a:r>
            <a:r>
              <a:rPr lang="en-US" altLang="ja-JP" sz="1600" dirty="0"/>
              <a:t>CAS</a:t>
            </a:r>
            <a:r>
              <a:rPr lang="ja-JP" altLang="en-US" sz="1600" dirty="0"/>
              <a:t>：</a:t>
            </a:r>
            <a:r>
              <a:rPr lang="en-US" altLang="ja-JP" sz="1600" dirty="0"/>
              <a:t>951242-61-8</a:t>
            </a:r>
            <a:r>
              <a:rPr lang="ja-JP" altLang="en-US" sz="1600" dirty="0"/>
              <a:t>）</a:t>
            </a:r>
            <a:endParaRPr lang="en-US" altLang="ja-JP" sz="1600" dirty="0"/>
          </a:p>
        </p:txBody>
      </p:sp>
      <p:sp>
        <p:nvSpPr>
          <p:cNvPr id="14" name="Text Box 2"/>
          <p:cNvSpPr txBox="1">
            <a:spLocks noChangeArrowheads="1"/>
          </p:cNvSpPr>
          <p:nvPr/>
        </p:nvSpPr>
        <p:spPr bwMode="auto">
          <a:xfrm>
            <a:off x="467544" y="134076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指定が変更された物質</a:t>
            </a:r>
          </a:p>
        </p:txBody>
      </p:sp>
      <p:sp>
        <p:nvSpPr>
          <p:cNvPr id="15" name="Text Box 3"/>
          <p:cNvSpPr txBox="1">
            <a:spLocks noChangeArrowheads="1"/>
          </p:cNvSpPr>
          <p:nvPr/>
        </p:nvSpPr>
        <p:spPr bwMode="auto">
          <a:xfrm>
            <a:off x="7257350" y="1340768"/>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H28.7.1</a:t>
            </a:r>
            <a:r>
              <a:rPr lang="ja-JP" altLang="en-US" dirty="0">
                <a:solidFill>
                  <a:schemeClr val="tx1"/>
                </a:solidFill>
              </a:rPr>
              <a:t>施行</a:t>
            </a:r>
          </a:p>
        </p:txBody>
      </p:sp>
    </p:spTree>
    <p:extLst>
      <p:ext uri="{BB962C8B-B14F-4D97-AF65-F5344CB8AC3E}">
        <p14:creationId xmlns:p14="http://schemas.microsoft.com/office/powerpoint/2010/main" val="1900939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H27.7.1</a:t>
            </a:r>
            <a:r>
              <a:rPr lang="ja-JP" altLang="en-US" dirty="0">
                <a:solidFill>
                  <a:schemeClr val="tx1"/>
                </a:solidFill>
              </a:rPr>
              <a:t>施行</a:t>
            </a:r>
          </a:p>
        </p:txBody>
      </p:sp>
      <p:graphicFrame>
        <p:nvGraphicFramePr>
          <p:cNvPr id="7" name="表 6"/>
          <p:cNvGraphicFramePr>
            <a:graphicFrameLocks noGrp="1"/>
          </p:cNvGraphicFramePr>
          <p:nvPr>
            <p:extLst/>
          </p:nvPr>
        </p:nvGraphicFramePr>
        <p:xfrm>
          <a:off x="323528" y="1700809"/>
          <a:ext cx="8640961" cy="3561374"/>
        </p:xfrm>
        <a:graphic>
          <a:graphicData uri="http://schemas.openxmlformats.org/drawingml/2006/table">
            <a:tbl>
              <a:tblPr/>
              <a:tblGrid>
                <a:gridCol w="360040">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1543556">
                  <a:extLst>
                    <a:ext uri="{9D8B030D-6E8A-4147-A177-3AD203B41FA5}">
                      <a16:colId xmlns:a16="http://schemas.microsoft.com/office/drawing/2014/main" val="20002"/>
                    </a:ext>
                  </a:extLst>
                </a:gridCol>
                <a:gridCol w="2704916">
                  <a:extLst>
                    <a:ext uri="{9D8B030D-6E8A-4147-A177-3AD203B41FA5}">
                      <a16:colId xmlns:a16="http://schemas.microsoft.com/office/drawing/2014/main" val="20003"/>
                    </a:ext>
                  </a:extLst>
                </a:gridCol>
                <a:gridCol w="1800201">
                  <a:extLst>
                    <a:ext uri="{9D8B030D-6E8A-4147-A177-3AD203B41FA5}">
                      <a16:colId xmlns:a16="http://schemas.microsoft.com/office/drawing/2014/main" val="20004"/>
                    </a:ext>
                  </a:extLst>
                </a:gridCol>
              </a:tblGrid>
              <a:tr h="514192">
                <a:tc>
                  <a:txBody>
                    <a:bodyPr/>
                    <a:lstStyle/>
                    <a:p>
                      <a:pPr algn="l" fontAlgn="ctr"/>
                      <a:r>
                        <a:rPr lang="ja-JP" altLang="en-US" sz="16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dirty="0">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備考</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13767">
                <a:tc rowSpan="3">
                  <a:txBody>
                    <a:bodyPr/>
                    <a:lstStyle/>
                    <a:p>
                      <a:pPr algn="ctr" fontAlgn="ctr"/>
                      <a:r>
                        <a:rPr lang="ja-JP" altLang="en-US" sz="1800" b="1" i="0" u="none" strike="noStrike" dirty="0">
                          <a:solidFill>
                            <a:srgbClr val="FF0000"/>
                          </a:solidFill>
                          <a:latin typeface="ＭＳ Ｐゴシック"/>
                        </a:rPr>
                        <a:t>劇</a:t>
                      </a:r>
                      <a:endParaRPr lang="en-US" altLang="ja-JP" sz="1800" b="1" i="0" u="none" strike="noStrike" dirty="0">
                        <a:solidFill>
                          <a:srgbClr val="FF0000"/>
                        </a:solidFill>
                        <a:latin typeface="ＭＳ Ｐゴシック"/>
                      </a:endParaRPr>
                    </a:p>
                    <a:p>
                      <a:pPr algn="ctr" fontAlgn="ctr"/>
                      <a:br>
                        <a:rPr lang="ja-JP" altLang="en-US" sz="1800" b="1" i="0" u="none" strike="noStrike" dirty="0">
                          <a:solidFill>
                            <a:srgbClr val="FF0000"/>
                          </a:solidFill>
                          <a:latin typeface="ＭＳ Ｐゴシック"/>
                        </a:rPr>
                      </a:br>
                      <a:r>
                        <a:rPr lang="ja-JP" altLang="en-US" sz="18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ja-JP" altLang="en-US" sz="1600" kern="1200" baseline="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N-(2-</a:t>
                      </a:r>
                      <a:r>
                        <a:rPr kumimoji="1" lang="ja-JP" altLang="ja-JP" sz="1600" kern="1200" dirty="0">
                          <a:solidFill>
                            <a:schemeClr val="tx1"/>
                          </a:solidFill>
                          <a:effectLst/>
                          <a:latin typeface="+mn-lt"/>
                          <a:ea typeface="+mn-ea"/>
                          <a:cs typeface="+mn-cs"/>
                        </a:rPr>
                        <a:t>アミノエチル</a:t>
                      </a:r>
                      <a:r>
                        <a:rPr kumimoji="1" lang="en-US" altLang="ja-JP" sz="1600" kern="1200" dirty="0">
                          <a:solidFill>
                            <a:schemeClr val="tx1"/>
                          </a:solidFill>
                          <a:effectLst/>
                          <a:latin typeface="+mn-lt"/>
                          <a:ea typeface="+mn-ea"/>
                          <a:cs typeface="+mn-cs"/>
                        </a:rPr>
                        <a:t>)-2-</a:t>
                      </a:r>
                      <a:r>
                        <a:rPr kumimoji="1" lang="ja-JP" altLang="ja-JP" sz="1600" kern="1200" dirty="0">
                          <a:solidFill>
                            <a:schemeClr val="tx1"/>
                          </a:solidFill>
                          <a:effectLst/>
                          <a:latin typeface="+mn-lt"/>
                          <a:ea typeface="+mn-ea"/>
                          <a:cs typeface="+mn-cs"/>
                        </a:rPr>
                        <a:t>アミ</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ノエタノール及びこれを</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111-41-1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9</a:t>
                      </a:r>
                      <a:r>
                        <a:rPr lang="ja-JP" altLang="en-US" sz="1600" b="0" i="0" u="none" strike="noStrike" dirty="0">
                          <a:solidFill>
                            <a:srgbClr val="000000"/>
                          </a:solidFill>
                          <a:latin typeface="ＭＳ Ｐゴシック"/>
                        </a:rPr>
                        <a:t>本</a:t>
                      </a:r>
                      <a:endParaRPr lang="en-US" altLang="ja-JP" sz="1600" b="0" i="0" u="none" strike="noStrike" dirty="0">
                        <a:solidFill>
                          <a:srgbClr val="000000"/>
                        </a:solidFill>
                        <a:latin typeface="ＭＳ Ｐゴシック"/>
                      </a:endParaRPr>
                    </a:p>
                    <a:p>
                      <a:pPr algn="ctr" fontAlgn="ctr"/>
                      <a:r>
                        <a:rPr kumimoji="1" lang="ja-JP" altLang="en-US" sz="1600" kern="1200" dirty="0">
                          <a:solidFill>
                            <a:schemeClr val="tx1"/>
                          </a:solidFill>
                          <a:effectLst/>
                          <a:latin typeface="+mn-lt"/>
                          <a:ea typeface="+mn-ea"/>
                          <a:cs typeface="+mn-cs"/>
                        </a:rPr>
                        <a:t>（</a:t>
                      </a:r>
                      <a:r>
                        <a:rPr kumimoji="1" lang="en-US" altLang="ja-JP" sz="1600" kern="1200" dirty="0">
                          <a:solidFill>
                            <a:schemeClr val="tx1"/>
                          </a:solidFill>
                          <a:effectLst/>
                          <a:latin typeface="+mn-lt"/>
                          <a:ea typeface="+mn-ea"/>
                          <a:cs typeface="+mn-cs"/>
                        </a:rPr>
                        <a:t>10</a:t>
                      </a:r>
                      <a:r>
                        <a:rPr kumimoji="1" lang="ja-JP" altLang="ja-JP" sz="1600" kern="1200" dirty="0">
                          <a:solidFill>
                            <a:schemeClr val="tx1"/>
                          </a:solidFill>
                          <a:effectLst/>
                          <a:latin typeface="+mn-lt"/>
                          <a:ea typeface="+mn-ea"/>
                          <a:cs typeface="+mn-cs"/>
                        </a:rPr>
                        <a:t>％以下は除く</a:t>
                      </a:r>
                      <a:r>
                        <a:rPr kumimoji="1" lang="ja-JP" altLang="en-US" sz="1600" kern="1200" dirty="0">
                          <a:solidFill>
                            <a:schemeClr val="tx1"/>
                          </a:solidFill>
                          <a:effectLst/>
                          <a:latin typeface="+mn-lt"/>
                          <a:ea typeface="+mn-ea"/>
                          <a:cs typeface="+mn-cs"/>
                        </a:rPr>
                        <a:t>）</a:t>
                      </a: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397852">
                <a:tc vMerge="1">
                  <a:txBody>
                    <a:bodyPr/>
                    <a:lstStyle/>
                    <a:p>
                      <a:endParaRPr kumimoji="1" lang="ja-JP" altLang="en-US"/>
                    </a:p>
                  </a:txBody>
                  <a:tcPr/>
                </a:tc>
                <a:tc>
                  <a:txBody>
                    <a:bodyPr/>
                    <a:lstStyle/>
                    <a:p>
                      <a:r>
                        <a:rPr kumimoji="1" lang="ja-JP" altLang="en-US" sz="1600" kern="120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2-</a:t>
                      </a:r>
                      <a:r>
                        <a:rPr kumimoji="1" lang="ja-JP" altLang="ja-JP" sz="1600" kern="1200" dirty="0">
                          <a:solidFill>
                            <a:schemeClr val="tx1"/>
                          </a:solidFill>
                          <a:effectLst/>
                          <a:latin typeface="+mn-lt"/>
                          <a:ea typeface="+mn-ea"/>
                          <a:cs typeface="+mn-cs"/>
                        </a:rPr>
                        <a:t>エチル</a:t>
                      </a:r>
                      <a:r>
                        <a:rPr kumimoji="1" lang="en-US" altLang="ja-JP" sz="1600" kern="1200" dirty="0">
                          <a:solidFill>
                            <a:schemeClr val="tx1"/>
                          </a:solidFill>
                          <a:effectLst/>
                          <a:latin typeface="+mn-lt"/>
                          <a:ea typeface="+mn-ea"/>
                          <a:cs typeface="+mn-cs"/>
                        </a:rPr>
                        <a:t>-3,7-</a:t>
                      </a:r>
                      <a:r>
                        <a:rPr kumimoji="1" lang="ja-JP" altLang="ja-JP" sz="1600" kern="1200" dirty="0">
                          <a:solidFill>
                            <a:schemeClr val="tx1"/>
                          </a:solidFill>
                          <a:effectLst/>
                          <a:latin typeface="+mn-lt"/>
                          <a:ea typeface="+mn-ea"/>
                          <a:cs typeface="+mn-cs"/>
                        </a:rPr>
                        <a:t>ジメチル</a:t>
                      </a:r>
                      <a:r>
                        <a:rPr kumimoji="1" lang="en-US" altLang="ja-JP" sz="1600" kern="1200" dirty="0">
                          <a:solidFill>
                            <a:schemeClr val="tx1"/>
                          </a:solidFill>
                          <a:effectLst/>
                          <a:latin typeface="+mn-lt"/>
                          <a:ea typeface="+mn-ea"/>
                          <a:cs typeface="+mn-cs"/>
                        </a:rPr>
                        <a:t>-6-</a:t>
                      </a:r>
                      <a:r>
                        <a:rPr kumimoji="1" lang="ja-JP" altLang="en-US" sz="1600" kern="1200" dirty="0">
                          <a:solidFill>
                            <a:schemeClr val="tx1"/>
                          </a:solidFill>
                          <a:effectLst/>
                          <a:latin typeface="+mn-lt"/>
                          <a:ea typeface="+mn-ea"/>
                          <a:cs typeface="+mn-cs"/>
                        </a:rPr>
                        <a:t>　</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[4-(</a:t>
                      </a:r>
                      <a:r>
                        <a:rPr kumimoji="1" lang="ja-JP" altLang="ja-JP" sz="1600" kern="1200" dirty="0">
                          <a:solidFill>
                            <a:schemeClr val="tx1"/>
                          </a:solidFill>
                          <a:effectLst/>
                          <a:latin typeface="+mn-lt"/>
                          <a:ea typeface="+mn-ea"/>
                          <a:cs typeface="+mn-cs"/>
                        </a:rPr>
                        <a:t>トリフルオロメトキシ</a:t>
                      </a:r>
                      <a:r>
                        <a:rPr kumimoji="1" lang="en-US" altLang="ja-JP" sz="1600" kern="1200" dirty="0">
                          <a:solidFill>
                            <a:schemeClr val="tx1"/>
                          </a:solidFill>
                          <a:effectLst/>
                          <a:latin typeface="+mn-lt"/>
                          <a:ea typeface="+mn-ea"/>
                          <a:cs typeface="+mn-cs"/>
                        </a:rPr>
                        <a:t>)</a:t>
                      </a: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フェノキシ</a:t>
                      </a:r>
                      <a:r>
                        <a:rPr kumimoji="1" lang="en-US" altLang="ja-JP" sz="1600" kern="1200" dirty="0">
                          <a:solidFill>
                            <a:schemeClr val="tx1"/>
                          </a:solidFill>
                          <a:effectLst/>
                          <a:latin typeface="+mn-lt"/>
                          <a:ea typeface="+mn-ea"/>
                          <a:cs typeface="+mn-cs"/>
                        </a:rPr>
                        <a:t>]-4-</a:t>
                      </a:r>
                      <a:r>
                        <a:rPr kumimoji="1" lang="ja-JP" altLang="ja-JP" sz="1600" kern="1200" dirty="0">
                          <a:solidFill>
                            <a:schemeClr val="tx1"/>
                          </a:solidFill>
                          <a:effectLst/>
                          <a:latin typeface="+mn-lt"/>
                          <a:ea typeface="+mn-ea"/>
                          <a:cs typeface="+mn-cs"/>
                        </a:rPr>
                        <a:t>キノリル</a:t>
                      </a:r>
                      <a:r>
                        <a:rPr kumimoji="1" lang="en-US" altLang="ja-JP" sz="1600" kern="1200" dirty="0">
                          <a:solidFill>
                            <a:schemeClr val="tx1"/>
                          </a:solidFill>
                          <a:effectLst/>
                          <a:latin typeface="+mn-lt"/>
                          <a:ea typeface="+mn-ea"/>
                          <a:cs typeface="+mn-cs"/>
                        </a:rPr>
                        <a:t>=</a:t>
                      </a:r>
                      <a:r>
                        <a:rPr kumimoji="1" lang="ja-JP" altLang="ja-JP" sz="1600" kern="1200" dirty="0">
                          <a:solidFill>
                            <a:schemeClr val="tx1"/>
                          </a:solidFill>
                          <a:effectLst/>
                          <a:latin typeface="+mn-lt"/>
                          <a:ea typeface="+mn-ea"/>
                          <a:cs typeface="+mn-cs"/>
                        </a:rPr>
                        <a:t>メ</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チル</a:t>
                      </a:r>
                      <a:r>
                        <a:rPr kumimoji="1" lang="en-US" altLang="ja-JP" sz="1600" kern="1200" dirty="0">
                          <a:solidFill>
                            <a:schemeClr val="tx1"/>
                          </a:solidFill>
                          <a:effectLst/>
                          <a:latin typeface="+mn-lt"/>
                          <a:ea typeface="+mn-ea"/>
                          <a:cs typeface="+mn-cs"/>
                        </a:rPr>
                        <a:t>=</a:t>
                      </a:r>
                      <a:r>
                        <a:rPr kumimoji="1" lang="ja-JP" altLang="ja-JP" sz="1600" kern="1200" dirty="0">
                          <a:solidFill>
                            <a:schemeClr val="tx1"/>
                          </a:solidFill>
                          <a:effectLst/>
                          <a:latin typeface="+mn-lt"/>
                          <a:ea typeface="+mn-ea"/>
                          <a:cs typeface="+mn-cs"/>
                        </a:rPr>
                        <a:t>カルボナート及び</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これを含有する製剤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875775-74-9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なし</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35563">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シアナミド及びこれを</a:t>
                      </a:r>
                      <a:endParaRPr kumimoji="1" lang="en-US" altLang="ja-JP" sz="16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含有する製剤</a:t>
                      </a: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420-04-2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13</a:t>
                      </a:r>
                      <a:r>
                        <a:rPr lang="ja-JP" altLang="en-US" sz="1600" b="0" i="0" u="none" strike="noStrike" dirty="0">
                          <a:solidFill>
                            <a:srgbClr val="000000"/>
                          </a:solidFill>
                          <a:latin typeface="ＭＳ Ｐゴシック"/>
                        </a:rPr>
                        <a:t>本</a:t>
                      </a:r>
                      <a:endParaRPr lang="en-US" altLang="ja-JP" sz="16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a:t>
                      </a:r>
                      <a:r>
                        <a:rPr kumimoji="1" lang="en-US" altLang="ja-JP" sz="1600" kern="1200" dirty="0">
                          <a:solidFill>
                            <a:schemeClr val="tx1"/>
                          </a:solidFill>
                          <a:effectLst/>
                          <a:latin typeface="+mn-lt"/>
                          <a:ea typeface="+mn-ea"/>
                          <a:cs typeface="+mn-cs"/>
                        </a:rPr>
                        <a:t>10</a:t>
                      </a:r>
                      <a:r>
                        <a:rPr kumimoji="1" lang="ja-JP" altLang="ja-JP" sz="1600" kern="1200" dirty="0">
                          <a:solidFill>
                            <a:schemeClr val="tx1"/>
                          </a:solidFill>
                          <a:effectLst/>
                          <a:latin typeface="+mn-lt"/>
                          <a:ea typeface="+mn-ea"/>
                          <a:cs typeface="+mn-cs"/>
                        </a:rPr>
                        <a:t>％以下は除く</a:t>
                      </a:r>
                      <a:r>
                        <a:rPr kumimoji="1" lang="ja-JP" altLang="en-US" sz="1600" kern="1200" dirty="0">
                          <a:solidFill>
                            <a:schemeClr val="tx1"/>
                          </a:solidFill>
                          <a:effectLst/>
                          <a:latin typeface="+mn-lt"/>
                          <a:ea typeface="+mn-ea"/>
                          <a:cs typeface="+mn-cs"/>
                        </a:rPr>
                        <a:t>）</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4" name="オブジェクト 3"/>
          <p:cNvGraphicFramePr>
            <a:graphicFrameLocks noChangeAspect="1"/>
          </p:cNvGraphicFramePr>
          <p:nvPr>
            <p:extLst/>
          </p:nvPr>
        </p:nvGraphicFramePr>
        <p:xfrm>
          <a:off x="4644008" y="2481162"/>
          <a:ext cx="2041989" cy="458065"/>
        </p:xfrm>
        <a:graphic>
          <a:graphicData uri="http://schemas.openxmlformats.org/presentationml/2006/ole">
            <mc:AlternateContent xmlns:mc="http://schemas.openxmlformats.org/markup-compatibility/2006">
              <mc:Choice xmlns:v="urn:schemas-microsoft-com:vml" Requires="v">
                <p:oleObj spid="_x0000_s7590" name="CS ChemDraw Drawing" r:id="rId4" imgW="2552486" imgH="572581" progId="ChemDraw.Document.6.0">
                  <p:embed/>
                </p:oleObj>
              </mc:Choice>
              <mc:Fallback>
                <p:oleObj name="CS ChemDraw Drawing" r:id="rId4" imgW="2552486" imgH="572581" progId="ChemDraw.Document.6.0">
                  <p:embed/>
                  <p:pic>
                    <p:nvPicPr>
                      <p:cNvPr id="0" name=""/>
                      <p:cNvPicPr/>
                      <p:nvPr/>
                    </p:nvPicPr>
                    <p:blipFill>
                      <a:blip r:embed="rId5"/>
                      <a:stretch>
                        <a:fillRect/>
                      </a:stretch>
                    </p:blipFill>
                    <p:spPr>
                      <a:xfrm>
                        <a:off x="4644008" y="2481162"/>
                        <a:ext cx="2041989" cy="458065"/>
                      </a:xfrm>
                      <a:prstGeom prst="rect">
                        <a:avLst/>
                      </a:prstGeom>
                    </p:spPr>
                  </p:pic>
                </p:oleObj>
              </mc:Fallback>
            </mc:AlternateContent>
          </a:graphicData>
        </a:graphic>
      </p:graphicFrame>
      <p:graphicFrame>
        <p:nvGraphicFramePr>
          <p:cNvPr id="6" name="オブジェクト 5"/>
          <p:cNvGraphicFramePr>
            <a:graphicFrameLocks noChangeAspect="1"/>
          </p:cNvGraphicFramePr>
          <p:nvPr>
            <p:extLst/>
          </p:nvPr>
        </p:nvGraphicFramePr>
        <p:xfrm>
          <a:off x="5367158" y="4913124"/>
          <a:ext cx="759182" cy="205578"/>
        </p:xfrm>
        <a:graphic>
          <a:graphicData uri="http://schemas.openxmlformats.org/presentationml/2006/ole">
            <mc:AlternateContent xmlns:mc="http://schemas.openxmlformats.org/markup-compatibility/2006">
              <mc:Choice xmlns:v="urn:schemas-microsoft-com:vml" Requires="v">
                <p:oleObj spid="_x0000_s7591" name="CS ChemDraw Drawing" r:id="rId6" imgW="948977" imgH="256972" progId="ChemDraw.Document.6.0">
                  <p:embed/>
                </p:oleObj>
              </mc:Choice>
              <mc:Fallback>
                <p:oleObj name="CS ChemDraw Drawing" r:id="rId6" imgW="948977" imgH="256972" progId="ChemDraw.Document.6.0">
                  <p:embed/>
                  <p:pic>
                    <p:nvPicPr>
                      <p:cNvPr id="0" name=""/>
                      <p:cNvPicPr/>
                      <p:nvPr/>
                    </p:nvPicPr>
                    <p:blipFill>
                      <a:blip r:embed="rId7"/>
                      <a:stretch>
                        <a:fillRect/>
                      </a:stretch>
                    </p:blipFill>
                    <p:spPr>
                      <a:xfrm>
                        <a:off x="5367158" y="4913124"/>
                        <a:ext cx="759182" cy="205578"/>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nvPr>
        </p:nvGraphicFramePr>
        <p:xfrm>
          <a:off x="4515952" y="3064467"/>
          <a:ext cx="2495459" cy="1190775"/>
        </p:xfrm>
        <a:graphic>
          <a:graphicData uri="http://schemas.openxmlformats.org/presentationml/2006/ole">
            <mc:AlternateContent xmlns:mc="http://schemas.openxmlformats.org/markup-compatibility/2006">
              <mc:Choice xmlns:v="urn:schemas-microsoft-com:vml" Requires="v">
                <p:oleObj spid="_x0000_s7592" name="CS ChemDraw Drawing" r:id="rId8" imgW="4138707" imgH="1974715" progId="ChemDraw.Document.6.0">
                  <p:embed/>
                </p:oleObj>
              </mc:Choice>
              <mc:Fallback>
                <p:oleObj name="CS ChemDraw Drawing" r:id="rId8" imgW="4138707" imgH="1974715" progId="ChemDraw.Document.6.0">
                  <p:embed/>
                  <p:pic>
                    <p:nvPicPr>
                      <p:cNvPr id="0" name=""/>
                      <p:cNvPicPr/>
                      <p:nvPr/>
                    </p:nvPicPr>
                    <p:blipFill>
                      <a:blip r:embed="rId9"/>
                      <a:stretch>
                        <a:fillRect/>
                      </a:stretch>
                    </p:blipFill>
                    <p:spPr>
                      <a:xfrm>
                        <a:off x="4515952" y="3064467"/>
                        <a:ext cx="2495459" cy="1190775"/>
                      </a:xfrm>
                      <a:prstGeom prst="rect">
                        <a:avLst/>
                      </a:prstGeom>
                    </p:spPr>
                  </p:pic>
                </p:oleObj>
              </mc:Fallback>
            </mc:AlternateContent>
          </a:graphicData>
        </a:graphic>
      </p:graphicFrame>
    </p:spTree>
    <p:extLst>
      <p:ext uri="{BB962C8B-B14F-4D97-AF65-F5344CB8AC3E}">
        <p14:creationId xmlns:p14="http://schemas.microsoft.com/office/powerpoint/2010/main" val="223374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571472" y="521385"/>
            <a:ext cx="7528920" cy="4031873"/>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br>
              <a:rPr lang="ja-JP" altLang="en-US" sz="1600" dirty="0">
                <a:latin typeface="+mn-ea"/>
              </a:rPr>
            </a:br>
            <a:r>
              <a:rPr lang="ja-JP" altLang="en-US" sz="1600" dirty="0">
                <a:latin typeface="+mn-ea"/>
              </a:rPr>
              <a:t>① </a:t>
            </a:r>
            <a:r>
              <a:rPr lang="ja-JP" altLang="en-US" sz="1600" dirty="0">
                <a:solidFill>
                  <a:srgbClr val="000000"/>
                </a:solidFill>
                <a:latin typeface="+mn-ea"/>
              </a:rPr>
              <a:t>硫黄、カドミウム及びセレンから成る焼結した物質並びにこれを含有する製剤</a:t>
            </a:r>
            <a:endParaRPr lang="en-US" altLang="ja-JP" sz="1600" dirty="0">
              <a:solidFill>
                <a:srgbClr val="000000"/>
              </a:solidFill>
              <a:latin typeface="+mn-ea"/>
            </a:endParaRPr>
          </a:p>
          <a:p>
            <a:endParaRPr lang="ja-JP" altLang="en-US" sz="1600" dirty="0">
              <a:latin typeface="+mn-ea"/>
            </a:endParaRPr>
          </a:p>
          <a:p>
            <a:r>
              <a:rPr lang="ja-JP" altLang="en-US" sz="1600" dirty="0">
                <a:latin typeface="+mn-ea"/>
              </a:rPr>
              <a:t>② </a:t>
            </a:r>
            <a:r>
              <a:rPr lang="en-US" altLang="ja-JP" sz="1600" dirty="0">
                <a:latin typeface="+mn-ea"/>
              </a:rPr>
              <a:t>4,4’-</a:t>
            </a:r>
            <a:r>
              <a:rPr lang="ja-JP" altLang="en-US" sz="1600" dirty="0">
                <a:latin typeface="+mn-ea"/>
              </a:rPr>
              <a:t>アゾビス（</a:t>
            </a:r>
            <a:r>
              <a:rPr lang="en-US" altLang="ja-JP" sz="1600" dirty="0">
                <a:latin typeface="+mn-ea"/>
              </a:rPr>
              <a:t>4-</a:t>
            </a:r>
            <a:r>
              <a:rPr lang="ja-JP" altLang="en-US" sz="1600" dirty="0">
                <a:latin typeface="+mn-ea"/>
              </a:rPr>
              <a:t>シアノ吉草酸）及びこれ</a:t>
            </a:r>
            <a:r>
              <a:rPr lang="ja-JP" altLang="ja-JP" sz="1600" dirty="0">
                <a:latin typeface="+mn-ea"/>
              </a:rPr>
              <a:t>を含有する製剤</a:t>
            </a:r>
            <a:endParaRPr lang="en-US" altLang="ja-JP" sz="1600" dirty="0">
              <a:latin typeface="+mn-ea"/>
            </a:endParaRPr>
          </a:p>
          <a:p>
            <a:endParaRPr lang="en-US" altLang="ja-JP" sz="1600" dirty="0">
              <a:latin typeface="+mn-ea"/>
            </a:endParaRPr>
          </a:p>
          <a:p>
            <a:r>
              <a:rPr lang="ja-JP" altLang="en-US" sz="1600" dirty="0">
                <a:latin typeface="+mn-ea"/>
              </a:rPr>
              <a:t>③ </a:t>
            </a:r>
            <a:r>
              <a:rPr lang="en-US" altLang="ja-JP" sz="1600" dirty="0">
                <a:latin typeface="+mn-ea"/>
              </a:rPr>
              <a:t>(E)-[(4RS)-4-(2-</a:t>
            </a:r>
            <a:r>
              <a:rPr lang="ja-JP" altLang="en-US" sz="1600" dirty="0">
                <a:latin typeface="+mn-ea"/>
              </a:rPr>
              <a:t>クロロフェニル）</a:t>
            </a:r>
            <a:r>
              <a:rPr lang="en-US" altLang="ja-JP" sz="1600" dirty="0">
                <a:latin typeface="+mn-ea"/>
              </a:rPr>
              <a:t>-1,3-</a:t>
            </a:r>
            <a:r>
              <a:rPr lang="ja-JP" altLang="en-US" sz="1600" dirty="0">
                <a:latin typeface="+mn-ea"/>
              </a:rPr>
              <a:t>ジチオラン</a:t>
            </a:r>
            <a:r>
              <a:rPr lang="en-US" altLang="ja-JP" sz="1600" dirty="0">
                <a:latin typeface="+mn-ea"/>
              </a:rPr>
              <a:t>-2-</a:t>
            </a:r>
            <a:r>
              <a:rPr lang="ja-JP" altLang="en-US" sz="1600" dirty="0">
                <a:latin typeface="+mn-ea"/>
              </a:rPr>
              <a:t>イリデン</a:t>
            </a:r>
            <a:r>
              <a:rPr lang="en-US" altLang="ja-JP" sz="1600" dirty="0">
                <a:latin typeface="+mn-ea"/>
              </a:rPr>
              <a:t>]</a:t>
            </a:r>
            <a:r>
              <a:rPr lang="ja-JP" altLang="en-US" sz="1600" dirty="0">
                <a:latin typeface="+mn-ea"/>
              </a:rPr>
              <a:t>（</a:t>
            </a:r>
            <a:r>
              <a:rPr lang="en-US" altLang="ja-JP" sz="1600" dirty="0">
                <a:latin typeface="+mn-ea"/>
              </a:rPr>
              <a:t>1H-</a:t>
            </a:r>
            <a:r>
              <a:rPr lang="ja-JP" altLang="en-US" sz="1600" dirty="0">
                <a:latin typeface="+mn-ea"/>
              </a:rPr>
              <a:t>イミダゾール</a:t>
            </a:r>
            <a:r>
              <a:rPr lang="en-US" altLang="ja-JP" sz="1600" dirty="0">
                <a:latin typeface="+mn-ea"/>
              </a:rPr>
              <a:t>-1-</a:t>
            </a:r>
            <a:r>
              <a:rPr lang="ja-JP" altLang="en-US" sz="1600" dirty="0">
                <a:latin typeface="+mn-ea"/>
              </a:rPr>
              <a:t>　</a:t>
            </a:r>
            <a:endParaRPr lang="en-US" altLang="ja-JP" sz="1600" dirty="0">
              <a:latin typeface="+mn-ea"/>
            </a:endParaRPr>
          </a:p>
          <a:p>
            <a:r>
              <a:rPr lang="ja-JP" altLang="en-US" sz="1600" dirty="0">
                <a:latin typeface="+mn-ea"/>
              </a:rPr>
              <a:t>　　イル）アセトニトリル及びこれ</a:t>
            </a:r>
            <a:r>
              <a:rPr lang="ja-JP" altLang="ja-JP" sz="1600" dirty="0">
                <a:latin typeface="+mn-ea"/>
              </a:rPr>
              <a:t>を含有する製剤</a:t>
            </a:r>
            <a:endParaRPr lang="en-US" altLang="ja-JP" sz="1600" dirty="0">
              <a:latin typeface="Century" panose="02040604050505020304" pitchFamily="18" charset="0"/>
            </a:endParaRPr>
          </a:p>
          <a:p>
            <a:endParaRPr lang="en-US" altLang="ja-JP" sz="1600" dirty="0">
              <a:latin typeface="+mn-ea"/>
            </a:endParaRPr>
          </a:p>
          <a:p>
            <a:r>
              <a:rPr lang="ja-JP" altLang="en-US" sz="1600" dirty="0">
                <a:latin typeface="+mn-ea"/>
              </a:rPr>
              <a:t>④ </a:t>
            </a:r>
            <a:r>
              <a:rPr lang="en-US" altLang="ja-JP" sz="1600" dirty="0">
                <a:latin typeface="+mn-ea"/>
              </a:rPr>
              <a:t>1-(2,6-</a:t>
            </a:r>
            <a:r>
              <a:rPr lang="ja-JP" altLang="en-US" sz="1600" dirty="0">
                <a:latin typeface="+mn-ea"/>
              </a:rPr>
              <a:t>ジクロロ</a:t>
            </a:r>
            <a:r>
              <a:rPr lang="en-US" altLang="ja-JP" sz="1600" dirty="0">
                <a:latin typeface="+mn-ea"/>
              </a:rPr>
              <a:t>-</a:t>
            </a:r>
            <a:r>
              <a:rPr lang="en-US" altLang="ja-JP" sz="1600" dirty="0" err="1">
                <a:latin typeface="Symbol" panose="05050102010706020507" pitchFamily="18" charset="2"/>
              </a:rPr>
              <a:t>a,a,a</a:t>
            </a:r>
            <a:r>
              <a:rPr lang="en-US" altLang="ja-JP" sz="1600" dirty="0">
                <a:latin typeface="+mn-ea"/>
              </a:rPr>
              <a:t> -</a:t>
            </a:r>
            <a:r>
              <a:rPr lang="ja-JP" altLang="en-US" sz="1600" dirty="0">
                <a:latin typeface="Symbol" panose="05050102010706020507" pitchFamily="18" charset="2"/>
              </a:rPr>
              <a:t>トリフルオロ</a:t>
            </a:r>
            <a:r>
              <a:rPr lang="en-US" altLang="ja-JP" sz="1600" dirty="0">
                <a:latin typeface="+mn-ea"/>
              </a:rPr>
              <a:t>-p-</a:t>
            </a:r>
            <a:r>
              <a:rPr lang="ja-JP" altLang="en-US" sz="1600" dirty="0">
                <a:latin typeface="+mn-ea"/>
              </a:rPr>
              <a:t>トリル）</a:t>
            </a:r>
            <a:r>
              <a:rPr lang="en-US" altLang="ja-JP" sz="1600" dirty="0">
                <a:latin typeface="+mn-ea"/>
              </a:rPr>
              <a:t>-4-</a:t>
            </a:r>
            <a:r>
              <a:rPr lang="ja-JP" altLang="en-US" sz="1600" dirty="0">
                <a:latin typeface="+mn-ea"/>
              </a:rPr>
              <a:t>（ジフルオロメチルチオ）</a:t>
            </a:r>
            <a:r>
              <a:rPr lang="en-US" altLang="ja-JP" sz="1600" dirty="0">
                <a:latin typeface="+mn-ea"/>
              </a:rPr>
              <a:t>-5-[(2-</a:t>
            </a:r>
          </a:p>
          <a:p>
            <a:r>
              <a:rPr lang="ja-JP" altLang="en-US" sz="1600" dirty="0">
                <a:latin typeface="+mn-ea"/>
              </a:rPr>
              <a:t>　　ピリジルメチル）アミノ</a:t>
            </a:r>
            <a:r>
              <a:rPr lang="en-US" altLang="ja-JP" sz="1600" dirty="0">
                <a:latin typeface="+mn-ea"/>
              </a:rPr>
              <a:t>]</a:t>
            </a:r>
            <a:r>
              <a:rPr lang="ja-JP" altLang="en-US" sz="1600" dirty="0">
                <a:latin typeface="+mn-ea"/>
              </a:rPr>
              <a:t>ピラゾール</a:t>
            </a:r>
            <a:r>
              <a:rPr lang="en-US" altLang="ja-JP" sz="1600" dirty="0">
                <a:latin typeface="+mn-ea"/>
              </a:rPr>
              <a:t>-3-</a:t>
            </a:r>
            <a:r>
              <a:rPr lang="ja-JP" altLang="en-US" sz="1600" dirty="0">
                <a:latin typeface="+mn-ea"/>
              </a:rPr>
              <a:t>カルボニトリル（別名ピリプロール）</a:t>
            </a:r>
            <a:r>
              <a:rPr lang="en-US" altLang="ja-JP" sz="1600" dirty="0">
                <a:latin typeface="+mn-ea"/>
              </a:rPr>
              <a:t>2.5</a:t>
            </a:r>
            <a:r>
              <a:rPr lang="ja-JP" altLang="en-US" sz="1600" dirty="0">
                <a:latin typeface="+mn-ea"/>
              </a:rPr>
              <a:t>％以下を</a:t>
            </a:r>
            <a:endParaRPr lang="en-US" altLang="ja-JP" sz="1600" dirty="0">
              <a:latin typeface="+mn-ea"/>
            </a:endParaRPr>
          </a:p>
          <a:p>
            <a:r>
              <a:rPr lang="ja-JP" altLang="en-US" sz="1600" dirty="0">
                <a:latin typeface="+mn-ea"/>
              </a:rPr>
              <a:t>　　含有する</a:t>
            </a:r>
            <a:r>
              <a:rPr lang="ja-JP" altLang="ja-JP" sz="1600" dirty="0">
                <a:latin typeface="+mn-ea"/>
              </a:rPr>
              <a:t>製剤</a:t>
            </a:r>
            <a:endParaRPr lang="en-US" altLang="ja-JP" sz="1600" dirty="0">
              <a:latin typeface="+mn-ea"/>
            </a:endParaRPr>
          </a:p>
          <a:p>
            <a:endParaRPr lang="en-US" altLang="ja-JP" sz="1600" dirty="0">
              <a:latin typeface="+mn-ea"/>
            </a:endParaRPr>
          </a:p>
          <a:p>
            <a:r>
              <a:rPr lang="ja-JP" altLang="en-US" sz="1600" dirty="0">
                <a:latin typeface="+mn-ea"/>
              </a:rPr>
              <a:t>⑤ （</a:t>
            </a:r>
            <a:r>
              <a:rPr lang="en-US" altLang="ja-JP" sz="1600" dirty="0">
                <a:latin typeface="+mn-ea"/>
              </a:rPr>
              <a:t>E</a:t>
            </a:r>
            <a:r>
              <a:rPr lang="ja-JP" altLang="en-US" sz="1600" dirty="0">
                <a:latin typeface="+mn-ea"/>
              </a:rPr>
              <a:t>）</a:t>
            </a:r>
            <a:r>
              <a:rPr lang="en-US" altLang="ja-JP" sz="1600" dirty="0">
                <a:latin typeface="+mn-ea"/>
              </a:rPr>
              <a:t>-[(4R)-4-(2,4-</a:t>
            </a:r>
            <a:r>
              <a:rPr lang="ja-JP" altLang="en-US" sz="1600" dirty="0">
                <a:latin typeface="+mn-ea"/>
              </a:rPr>
              <a:t>ジクロロフェニル</a:t>
            </a:r>
            <a:r>
              <a:rPr lang="en-US" altLang="ja-JP" sz="1600" dirty="0">
                <a:latin typeface="+mn-ea"/>
              </a:rPr>
              <a:t>)-1,3-</a:t>
            </a:r>
            <a:r>
              <a:rPr lang="ja-JP" altLang="en-US" sz="1600" dirty="0">
                <a:latin typeface="+mn-ea"/>
              </a:rPr>
              <a:t>ジチオラン</a:t>
            </a:r>
            <a:r>
              <a:rPr lang="en-US" altLang="ja-JP" sz="1600" dirty="0">
                <a:latin typeface="+mn-ea"/>
              </a:rPr>
              <a:t>-2-</a:t>
            </a:r>
            <a:r>
              <a:rPr lang="ja-JP" altLang="en-US" sz="1600" dirty="0">
                <a:latin typeface="+mn-ea"/>
              </a:rPr>
              <a:t>イリデン</a:t>
            </a:r>
            <a:r>
              <a:rPr lang="en-US" altLang="ja-JP" sz="1600" dirty="0">
                <a:latin typeface="+mn-ea"/>
              </a:rPr>
              <a:t>]</a:t>
            </a:r>
            <a:r>
              <a:rPr lang="ja-JP" altLang="en-US" sz="1600" dirty="0">
                <a:latin typeface="+mn-ea"/>
              </a:rPr>
              <a:t>（</a:t>
            </a:r>
            <a:r>
              <a:rPr lang="en-US" altLang="ja-JP" sz="1600" dirty="0">
                <a:latin typeface="+mn-ea"/>
              </a:rPr>
              <a:t>1H-</a:t>
            </a:r>
            <a:r>
              <a:rPr lang="ja-JP" altLang="en-US" sz="1600" dirty="0">
                <a:latin typeface="+mn-ea"/>
              </a:rPr>
              <a:t>イミダゾール</a:t>
            </a:r>
            <a:r>
              <a:rPr lang="en-US" altLang="ja-JP" sz="1600" dirty="0">
                <a:latin typeface="+mn-ea"/>
              </a:rPr>
              <a:t>-</a:t>
            </a:r>
          </a:p>
          <a:p>
            <a:r>
              <a:rPr lang="ja-JP" altLang="en-US" sz="1600" dirty="0">
                <a:latin typeface="+mn-ea"/>
              </a:rPr>
              <a:t>　　</a:t>
            </a:r>
            <a:r>
              <a:rPr lang="en-US" altLang="ja-JP" sz="1600" dirty="0">
                <a:latin typeface="+mn-ea"/>
              </a:rPr>
              <a:t>1-</a:t>
            </a:r>
            <a:r>
              <a:rPr lang="ja-JP" altLang="en-US" sz="1600" dirty="0">
                <a:latin typeface="+mn-ea"/>
              </a:rPr>
              <a:t>イル）アセトニトリル及びこれ</a:t>
            </a:r>
            <a:r>
              <a:rPr lang="ja-JP" altLang="ja-JP" sz="1600" dirty="0">
                <a:latin typeface="+mn-ea"/>
              </a:rPr>
              <a:t>を含有する製剤</a:t>
            </a:r>
            <a:endParaRPr lang="en-US" altLang="ja-JP" sz="1600" dirty="0">
              <a:latin typeface="Century" panose="02040604050505020304" pitchFamily="18" charset="0"/>
            </a:endParaRPr>
          </a:p>
        </p:txBody>
      </p:sp>
      <p:sp>
        <p:nvSpPr>
          <p:cNvPr id="14" name="Text Box 2"/>
          <p:cNvSpPr txBox="1">
            <a:spLocks noChangeArrowheads="1"/>
          </p:cNvSpPr>
          <p:nvPr/>
        </p:nvSpPr>
        <p:spPr bwMode="auto">
          <a:xfrm>
            <a:off x="467544" y="404664"/>
            <a:ext cx="4483920"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毒劇物から除外された物質</a:t>
            </a:r>
          </a:p>
        </p:txBody>
      </p:sp>
      <p:sp>
        <p:nvSpPr>
          <p:cNvPr id="15" name="Text Box 3"/>
          <p:cNvSpPr txBox="1">
            <a:spLocks noChangeArrowheads="1"/>
          </p:cNvSpPr>
          <p:nvPr/>
        </p:nvSpPr>
        <p:spPr bwMode="auto">
          <a:xfrm>
            <a:off x="7257350" y="404664"/>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H27.6.19</a:t>
            </a:r>
            <a:r>
              <a:rPr lang="ja-JP" altLang="en-US" dirty="0">
                <a:solidFill>
                  <a:schemeClr val="tx1"/>
                </a:solidFill>
              </a:rPr>
              <a:t>施行</a:t>
            </a:r>
          </a:p>
        </p:txBody>
      </p:sp>
    </p:spTree>
    <p:extLst>
      <p:ext uri="{BB962C8B-B14F-4D97-AF65-F5344CB8AC3E}">
        <p14:creationId xmlns:p14="http://schemas.microsoft.com/office/powerpoint/2010/main" val="269510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H26.7.1</a:t>
            </a:r>
            <a:r>
              <a:rPr lang="ja-JP" altLang="en-US" dirty="0">
                <a:solidFill>
                  <a:schemeClr val="tx1"/>
                </a:solidFill>
              </a:rPr>
              <a:t>施行</a:t>
            </a:r>
          </a:p>
        </p:txBody>
      </p:sp>
      <p:graphicFrame>
        <p:nvGraphicFramePr>
          <p:cNvPr id="7" name="表 6"/>
          <p:cNvGraphicFramePr>
            <a:graphicFrameLocks noGrp="1"/>
          </p:cNvGraphicFramePr>
          <p:nvPr>
            <p:extLst>
              <p:ext uri="{D42A27DB-BD31-4B8C-83A1-F6EECF244321}">
                <p14:modId xmlns:p14="http://schemas.microsoft.com/office/powerpoint/2010/main" val="1826440758"/>
              </p:ext>
            </p:extLst>
          </p:nvPr>
        </p:nvGraphicFramePr>
        <p:xfrm>
          <a:off x="323528" y="1700808"/>
          <a:ext cx="8640961" cy="3528392"/>
        </p:xfrm>
        <a:graphic>
          <a:graphicData uri="http://schemas.openxmlformats.org/drawingml/2006/table">
            <a:tbl>
              <a:tblPr/>
              <a:tblGrid>
                <a:gridCol w="360040">
                  <a:extLst>
                    <a:ext uri="{9D8B030D-6E8A-4147-A177-3AD203B41FA5}">
                      <a16:colId xmlns:a16="http://schemas.microsoft.com/office/drawing/2014/main" val="20000"/>
                    </a:ext>
                  </a:extLst>
                </a:gridCol>
                <a:gridCol w="1800200">
                  <a:extLst>
                    <a:ext uri="{9D8B030D-6E8A-4147-A177-3AD203B41FA5}">
                      <a16:colId xmlns:a16="http://schemas.microsoft.com/office/drawing/2014/main" val="20001"/>
                    </a:ext>
                  </a:extLst>
                </a:gridCol>
                <a:gridCol w="1975604">
                  <a:extLst>
                    <a:ext uri="{9D8B030D-6E8A-4147-A177-3AD203B41FA5}">
                      <a16:colId xmlns:a16="http://schemas.microsoft.com/office/drawing/2014/main" val="20002"/>
                    </a:ext>
                  </a:extLst>
                </a:gridCol>
                <a:gridCol w="2560900">
                  <a:extLst>
                    <a:ext uri="{9D8B030D-6E8A-4147-A177-3AD203B41FA5}">
                      <a16:colId xmlns:a16="http://schemas.microsoft.com/office/drawing/2014/main" val="20003"/>
                    </a:ext>
                  </a:extLst>
                </a:gridCol>
                <a:gridCol w="1944217">
                  <a:extLst>
                    <a:ext uri="{9D8B030D-6E8A-4147-A177-3AD203B41FA5}">
                      <a16:colId xmlns:a16="http://schemas.microsoft.com/office/drawing/2014/main" val="20004"/>
                    </a:ext>
                  </a:extLst>
                </a:gridCol>
              </a:tblGrid>
              <a:tr h="576064">
                <a:tc>
                  <a:txBody>
                    <a:bodyPr/>
                    <a:lstStyle/>
                    <a:p>
                      <a:pPr algn="l" fontAlgn="ctr"/>
                      <a:r>
                        <a:rPr lang="ja-JP" altLang="en-US" sz="16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600" b="0" i="0" u="none" strike="noStrike">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600" b="0" i="0" u="none" strike="noStrike" dirty="0">
                          <a:solidFill>
                            <a:srgbClr val="000000"/>
                          </a:solidFill>
                          <a:latin typeface="ＭＳ Ｐゴシック"/>
                        </a:rPr>
                        <a:t>備考</a:t>
                      </a:r>
                      <a:endParaRPr lang="en-US" altLang="ja-JP"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8222">
                <a:tc rowSpan="2">
                  <a:txBody>
                    <a:bodyPr/>
                    <a:lstStyle/>
                    <a:p>
                      <a:pPr algn="ctr" fontAlgn="ctr"/>
                      <a:r>
                        <a:rPr lang="ja-JP" altLang="en-US" sz="1800" b="1" i="0" u="none" strike="noStrike" dirty="0">
                          <a:solidFill>
                            <a:schemeClr val="bg1"/>
                          </a:solidFill>
                          <a:latin typeface="ＭＳ Ｐゴシック"/>
                        </a:rPr>
                        <a:t>毒</a:t>
                      </a:r>
                      <a:br>
                        <a:rPr lang="ja-JP" altLang="en-US" sz="1800" b="1" i="0" u="none" strike="noStrike" dirty="0">
                          <a:solidFill>
                            <a:schemeClr val="bg1"/>
                          </a:solidFill>
                          <a:latin typeface="ＭＳ Ｐゴシック"/>
                        </a:rPr>
                      </a:br>
                      <a:br>
                        <a:rPr lang="ja-JP" altLang="en-US" sz="1800" b="1" i="0" u="none" strike="noStrike" dirty="0">
                          <a:solidFill>
                            <a:schemeClr val="bg1"/>
                          </a:solidFill>
                          <a:latin typeface="ＭＳ Ｐゴシック"/>
                        </a:rPr>
                      </a:br>
                      <a:r>
                        <a:rPr lang="ja-JP" altLang="en-US" sz="1800" b="1" i="0" u="none" strike="noStrike" dirty="0">
                          <a:solidFill>
                            <a:schemeClr val="bg1"/>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r>
                        <a:rPr kumimoji="1" lang="ja-JP" altLang="en-US" sz="1600" kern="1200" baseline="0" dirty="0">
                          <a:solidFill>
                            <a:schemeClr val="tx1"/>
                          </a:solidFill>
                          <a:effectLst/>
                          <a:latin typeface="+mn-lt"/>
                          <a:ea typeface="+mn-ea"/>
                          <a:cs typeface="+mn-cs"/>
                        </a:rPr>
                        <a:t>　</a:t>
                      </a:r>
                      <a:r>
                        <a:rPr kumimoji="1" lang="en-US" altLang="ja-JP" sz="1600" kern="1200" dirty="0">
                          <a:solidFill>
                            <a:schemeClr val="tx1"/>
                          </a:solidFill>
                          <a:effectLst/>
                          <a:latin typeface="+mn-lt"/>
                          <a:ea typeface="+mn-ea"/>
                          <a:cs typeface="+mn-cs"/>
                        </a:rPr>
                        <a:t>1-</a:t>
                      </a:r>
                      <a:r>
                        <a:rPr kumimoji="1" lang="ja-JP" altLang="ja-JP" sz="1600" kern="1200" dirty="0">
                          <a:solidFill>
                            <a:schemeClr val="tx1"/>
                          </a:solidFill>
                          <a:effectLst/>
                          <a:latin typeface="+mn-lt"/>
                          <a:ea typeface="+mn-ea"/>
                          <a:cs typeface="+mn-cs"/>
                        </a:rPr>
                        <a:t>クロロ</a:t>
                      </a:r>
                      <a:r>
                        <a:rPr kumimoji="1" lang="en-US" altLang="ja-JP" sz="1600" kern="1200" dirty="0">
                          <a:solidFill>
                            <a:schemeClr val="tx1"/>
                          </a:solidFill>
                          <a:effectLst/>
                          <a:latin typeface="+mn-lt"/>
                          <a:ea typeface="+mn-ea"/>
                          <a:cs typeface="+mn-cs"/>
                        </a:rPr>
                        <a:t>-2,4-</a:t>
                      </a:r>
                      <a:r>
                        <a:rPr kumimoji="1" lang="ja-JP" altLang="ja-JP" sz="1600" kern="1200" dirty="0">
                          <a:solidFill>
                            <a:schemeClr val="tx1"/>
                          </a:solidFill>
                          <a:effectLst/>
                          <a:latin typeface="+mn-lt"/>
                          <a:ea typeface="+mn-ea"/>
                          <a:cs typeface="+mn-cs"/>
                        </a:rPr>
                        <a:t>ジニト</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ロベンゼン及び</a:t>
                      </a:r>
                      <a:r>
                        <a:rPr kumimoji="1" lang="ja-JP" altLang="ja-JP" sz="1600" kern="1200" dirty="0" err="1">
                          <a:solidFill>
                            <a:schemeClr val="tx1"/>
                          </a:solidFill>
                          <a:effectLst/>
                          <a:latin typeface="+mn-lt"/>
                          <a:ea typeface="+mn-ea"/>
                          <a:cs typeface="+mn-cs"/>
                        </a:rPr>
                        <a:t>こ</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err="1">
                          <a:solidFill>
                            <a:schemeClr val="tx1"/>
                          </a:solidFill>
                          <a:effectLst/>
                          <a:latin typeface="+mn-lt"/>
                          <a:ea typeface="+mn-ea"/>
                          <a:cs typeface="+mn-cs"/>
                        </a:rPr>
                        <a:t>れを含</a:t>
                      </a:r>
                      <a:r>
                        <a:rPr kumimoji="1" lang="ja-JP" altLang="ja-JP" sz="1600" kern="1200" dirty="0">
                          <a:solidFill>
                            <a:schemeClr val="tx1"/>
                          </a:solidFill>
                          <a:effectLst/>
                          <a:latin typeface="+mn-lt"/>
                          <a:ea typeface="+mn-ea"/>
                          <a:cs typeface="+mn-cs"/>
                        </a:rPr>
                        <a:t>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97-00-7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29</a:t>
                      </a:r>
                      <a:r>
                        <a:rPr lang="ja-JP" altLang="en-US" sz="1600" b="0" i="0" u="none" strike="noStrike" dirty="0">
                          <a:solidFill>
                            <a:srgbClr val="000000"/>
                          </a:solidFill>
                          <a:latin typeface="ＭＳ Ｐゴシック"/>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8002">
                <a:tc vMerge="1">
                  <a:txBody>
                    <a:bodyPr/>
                    <a:lstStyle/>
                    <a:p>
                      <a:endParaRPr kumimoji="1" lang="ja-JP" altLang="en-US"/>
                    </a:p>
                  </a:txBody>
                  <a:tcPr/>
                </a:tc>
                <a:tc>
                  <a:txBody>
                    <a:bodyPr/>
                    <a:lstStyle/>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クロロ炭酸フェニル</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エステル及びこれ</a:t>
                      </a:r>
                      <a:endParaRPr kumimoji="1" lang="en-US" altLang="ja-JP" sz="1600" kern="1200" dirty="0">
                        <a:solidFill>
                          <a:schemeClr val="tx1"/>
                        </a:solidFill>
                        <a:effectLst/>
                        <a:latin typeface="+mn-lt"/>
                        <a:ea typeface="+mn-ea"/>
                        <a:cs typeface="+mn-cs"/>
                      </a:endParaRPr>
                    </a:p>
                    <a:p>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を含有する製剤</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1885-14-9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13</a:t>
                      </a:r>
                      <a:r>
                        <a:rPr lang="ja-JP" altLang="en-US" sz="1600" b="0" i="0" u="none" strike="noStrike" dirty="0">
                          <a:solidFill>
                            <a:srgbClr val="000000"/>
                          </a:solidFill>
                          <a:latin typeface="ＭＳ Ｐゴシック"/>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936104">
                <a:tc>
                  <a:txBody>
                    <a:bodyPr/>
                    <a:lstStyle/>
                    <a:p>
                      <a:pPr algn="ctr" fontAlgn="ctr"/>
                      <a:r>
                        <a:rPr lang="ja-JP" altLang="en-US" sz="1800" b="1" i="0" u="none" strike="noStrike" dirty="0">
                          <a:solidFill>
                            <a:srgbClr val="FF0000"/>
                          </a:solidFill>
                          <a:latin typeface="ＭＳ Ｐゴシック"/>
                        </a:rPr>
                        <a:t>劇</a:t>
                      </a:r>
                      <a:endParaRPr lang="en-US" altLang="ja-JP" sz="1800" b="1" i="0" u="none" strike="noStrike" dirty="0">
                        <a:solidFill>
                          <a:srgbClr val="FF0000"/>
                        </a:solidFill>
                        <a:latin typeface="ＭＳ Ｐゴシック"/>
                      </a:endParaRPr>
                    </a:p>
                    <a:p>
                      <a:pPr algn="ctr" fontAlgn="ctr"/>
                      <a:br>
                        <a:rPr lang="ja-JP" altLang="en-US" sz="1800" b="1" i="0" u="none" strike="noStrike" dirty="0">
                          <a:solidFill>
                            <a:srgbClr val="FF0000"/>
                          </a:solidFill>
                          <a:latin typeface="ＭＳ Ｐゴシック"/>
                        </a:rPr>
                      </a:br>
                      <a:r>
                        <a:rPr lang="ja-JP" altLang="en-US" sz="18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ピロカテコール及び</a:t>
                      </a:r>
                      <a:endParaRPr kumimoji="1" lang="en-US" altLang="ja-JP" sz="16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これを含有する製</a:t>
                      </a:r>
                      <a:endParaRPr kumimoji="1" lang="en-US" altLang="ja-JP" sz="16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600" kern="1200" dirty="0">
                          <a:solidFill>
                            <a:schemeClr val="tx1"/>
                          </a:solidFill>
                          <a:effectLst/>
                          <a:latin typeface="+mn-lt"/>
                          <a:ea typeface="+mn-ea"/>
                          <a:cs typeface="+mn-cs"/>
                        </a:rPr>
                        <a:t>　</a:t>
                      </a:r>
                      <a:r>
                        <a:rPr kumimoji="1" lang="ja-JP" altLang="ja-JP" sz="1600" kern="1200" dirty="0">
                          <a:solidFill>
                            <a:schemeClr val="tx1"/>
                          </a:solidFill>
                          <a:effectLst/>
                          <a:latin typeface="+mn-lt"/>
                          <a:ea typeface="+mn-ea"/>
                          <a:cs typeface="+mn-cs"/>
                        </a:rPr>
                        <a:t>剤</a:t>
                      </a: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latin typeface="ＭＳ Ｐゴシック"/>
                        </a:rPr>
                        <a:t>120-80-9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600" b="0" i="0" u="none" strike="noStrike" dirty="0">
                          <a:solidFill>
                            <a:srgbClr val="000000"/>
                          </a:solidFill>
                          <a:latin typeface="ＭＳ Ｐゴシック"/>
                        </a:rPr>
                        <a:t>OCCS</a:t>
                      </a:r>
                      <a:r>
                        <a:rPr lang="ja-JP" altLang="en-US" sz="1600" b="0" i="0" u="none" strike="noStrike" dirty="0">
                          <a:solidFill>
                            <a:srgbClr val="000000"/>
                          </a:solidFill>
                          <a:latin typeface="ＭＳ Ｐゴシック"/>
                        </a:rPr>
                        <a:t>在庫　</a:t>
                      </a:r>
                      <a:r>
                        <a:rPr lang="en-US" altLang="ja-JP" sz="1600" b="0" i="0" u="none" strike="noStrike" dirty="0">
                          <a:solidFill>
                            <a:srgbClr val="000000"/>
                          </a:solidFill>
                          <a:latin typeface="ＭＳ Ｐゴシック"/>
                        </a:rPr>
                        <a:t>97</a:t>
                      </a:r>
                      <a:r>
                        <a:rPr lang="ja-JP" altLang="en-US" sz="1600" b="0" i="0" u="none" strike="noStrike" dirty="0">
                          <a:solidFill>
                            <a:srgbClr val="000000"/>
                          </a:solidFill>
                          <a:latin typeface="ＭＳ Ｐゴシック"/>
                        </a:rPr>
                        <a:t>本</a:t>
                      </a:r>
                      <a:endParaRPr lang="en-US" altLang="ja-JP" sz="16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a:solidFill>
                            <a:srgbClr val="000000"/>
                          </a:solidFill>
                          <a:latin typeface="ＭＳ Ｐゴシック"/>
                        </a:rPr>
                        <a:t>（カテコール）</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ext Box 2"/>
          <p:cNvSpPr txBox="1">
            <a:spLocks noChangeArrowheads="1"/>
          </p:cNvSpPr>
          <p:nvPr/>
        </p:nvSpPr>
        <p:spPr bwMode="auto">
          <a:xfrm>
            <a:off x="323528" y="1052736"/>
            <a:ext cx="4849404"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新しく毒劇物に指定された物質</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2994852020"/>
              </p:ext>
            </p:extLst>
          </p:nvPr>
        </p:nvGraphicFramePr>
        <p:xfrm>
          <a:off x="4763458" y="2306716"/>
          <a:ext cx="1601787" cy="906463"/>
        </p:xfrm>
        <a:graphic>
          <a:graphicData uri="http://schemas.openxmlformats.org/presentationml/2006/ole">
            <mc:AlternateContent xmlns:mc="http://schemas.openxmlformats.org/markup-compatibility/2006">
              <mc:Choice xmlns:v="urn:schemas-microsoft-com:vml" Requires="v">
                <p:oleObj spid="_x0000_s1548" name="CS ChemDraw Drawing" r:id="rId4" imgW="1601348" imgH="906564" progId="ChemDraw.Document.6.0">
                  <p:embed/>
                </p:oleObj>
              </mc:Choice>
              <mc:Fallback>
                <p:oleObj name="CS ChemDraw Drawing" r:id="rId4" imgW="1601348" imgH="906564" progId="ChemDraw.Document.6.0">
                  <p:embed/>
                  <p:pic>
                    <p:nvPicPr>
                      <p:cNvPr id="0" name=""/>
                      <p:cNvPicPr/>
                      <p:nvPr/>
                    </p:nvPicPr>
                    <p:blipFill>
                      <a:blip r:embed="rId5"/>
                      <a:stretch>
                        <a:fillRect/>
                      </a:stretch>
                    </p:blipFill>
                    <p:spPr>
                      <a:xfrm>
                        <a:off x="4763458" y="2306716"/>
                        <a:ext cx="1601787" cy="906463"/>
                      </a:xfrm>
                      <a:prstGeom prst="rect">
                        <a:avLst/>
                      </a:prstGeom>
                    </p:spPr>
                  </p:pic>
                </p:oleObj>
              </mc:Fallback>
            </mc:AlternateContent>
          </a:graphicData>
        </a:graphic>
      </p:graphicFrame>
      <p:graphicFrame>
        <p:nvGraphicFramePr>
          <p:cNvPr id="3" name="オブジェクト 2"/>
          <p:cNvGraphicFramePr>
            <a:graphicFrameLocks noChangeAspect="1"/>
          </p:cNvGraphicFramePr>
          <p:nvPr>
            <p:extLst>
              <p:ext uri="{D42A27DB-BD31-4B8C-83A1-F6EECF244321}">
                <p14:modId xmlns:p14="http://schemas.microsoft.com/office/powerpoint/2010/main" val="463110178"/>
              </p:ext>
            </p:extLst>
          </p:nvPr>
        </p:nvGraphicFramePr>
        <p:xfrm>
          <a:off x="4873149" y="3411657"/>
          <a:ext cx="1490663" cy="717550"/>
        </p:xfrm>
        <a:graphic>
          <a:graphicData uri="http://schemas.openxmlformats.org/presentationml/2006/ole">
            <mc:AlternateContent xmlns:mc="http://schemas.openxmlformats.org/markup-compatibility/2006">
              <mc:Choice xmlns:v="urn:schemas-microsoft-com:vml" Requires="v">
                <p:oleObj spid="_x0000_s1549" name="CS ChemDraw Drawing" r:id="rId6" imgW="1490053" imgH="717415" progId="ChemDraw.Document.6.0">
                  <p:embed/>
                </p:oleObj>
              </mc:Choice>
              <mc:Fallback>
                <p:oleObj name="CS ChemDraw Drawing" r:id="rId6" imgW="1490053" imgH="717415" progId="ChemDraw.Document.6.0">
                  <p:embed/>
                  <p:pic>
                    <p:nvPicPr>
                      <p:cNvPr id="0" name=""/>
                      <p:cNvPicPr/>
                      <p:nvPr/>
                    </p:nvPicPr>
                    <p:blipFill>
                      <a:blip r:embed="rId7"/>
                      <a:stretch>
                        <a:fillRect/>
                      </a:stretch>
                    </p:blipFill>
                    <p:spPr>
                      <a:xfrm>
                        <a:off x="4873149" y="3411657"/>
                        <a:ext cx="1490663" cy="717550"/>
                      </a:xfrm>
                      <a:prstGeom prst="rect">
                        <a:avLst/>
                      </a:prstGeom>
                    </p:spPr>
                  </p:pic>
                </p:oleObj>
              </mc:Fallback>
            </mc:AlternateContent>
          </a:graphicData>
        </a:graphic>
      </p:graphicFrame>
      <p:sp>
        <p:nvSpPr>
          <p:cNvPr id="13" name="テキスト ボックス 12"/>
          <p:cNvSpPr txBox="1"/>
          <p:nvPr/>
        </p:nvSpPr>
        <p:spPr>
          <a:xfrm>
            <a:off x="571472" y="5373216"/>
            <a:ext cx="7888960" cy="1323439"/>
          </a:xfrm>
          <a:prstGeom prst="rect">
            <a:avLst/>
          </a:prstGeom>
          <a:noFill/>
        </p:spPr>
        <p:txBody>
          <a:bodyPr wrap="square" rtlCol="0">
            <a:spAutoFit/>
          </a:bodyPr>
          <a:lstStyle/>
          <a:p>
            <a:endParaRPr lang="en-US" altLang="ja-JP" sz="1600" dirty="0">
              <a:latin typeface="+mn-ea"/>
            </a:endParaRPr>
          </a:p>
          <a:p>
            <a:br>
              <a:rPr lang="ja-JP" altLang="en-US" sz="1600" dirty="0">
                <a:latin typeface="+mn-ea"/>
              </a:rPr>
            </a:br>
            <a:r>
              <a:rPr lang="ja-JP" altLang="en-US" sz="1600" dirty="0">
                <a:latin typeface="+mn-ea"/>
              </a:rPr>
              <a:t>① </a:t>
            </a:r>
            <a:r>
              <a:rPr lang="en-US" altLang="ja-JP" sz="1600" dirty="0">
                <a:solidFill>
                  <a:srgbClr val="000000"/>
                </a:solidFill>
                <a:latin typeface="+mn-ea"/>
              </a:rPr>
              <a:t>N-</a:t>
            </a:r>
            <a:r>
              <a:rPr lang="ja-JP" altLang="en-US" sz="1600" dirty="0">
                <a:solidFill>
                  <a:srgbClr val="000000"/>
                </a:solidFill>
                <a:latin typeface="+mn-ea"/>
              </a:rPr>
              <a:t>（</a:t>
            </a:r>
            <a:r>
              <a:rPr lang="en-US" altLang="ja-JP" sz="1600" dirty="0">
                <a:solidFill>
                  <a:srgbClr val="000000"/>
                </a:solidFill>
                <a:latin typeface="+mn-ea"/>
              </a:rPr>
              <a:t>4-</a:t>
            </a:r>
            <a:r>
              <a:rPr lang="ja-JP" altLang="en-US" sz="1600" dirty="0">
                <a:solidFill>
                  <a:srgbClr val="000000"/>
                </a:solidFill>
                <a:latin typeface="+mn-ea"/>
              </a:rPr>
              <a:t>シアノメチルフェニル）</a:t>
            </a:r>
            <a:r>
              <a:rPr lang="en-US" altLang="ja-JP" sz="1600" dirty="0">
                <a:solidFill>
                  <a:srgbClr val="000000"/>
                </a:solidFill>
                <a:latin typeface="+mn-ea"/>
              </a:rPr>
              <a:t>-2-</a:t>
            </a:r>
            <a:r>
              <a:rPr lang="ja-JP" altLang="en-US" sz="1600" dirty="0">
                <a:solidFill>
                  <a:srgbClr val="000000"/>
                </a:solidFill>
                <a:latin typeface="+mn-ea"/>
              </a:rPr>
              <a:t>イソプロピル</a:t>
            </a:r>
            <a:r>
              <a:rPr lang="en-US" altLang="ja-JP" sz="1600" dirty="0">
                <a:solidFill>
                  <a:srgbClr val="000000"/>
                </a:solidFill>
                <a:latin typeface="+mn-ea"/>
              </a:rPr>
              <a:t>-5-</a:t>
            </a:r>
            <a:r>
              <a:rPr lang="ja-JP" altLang="en-US" sz="1600" dirty="0">
                <a:solidFill>
                  <a:srgbClr val="000000"/>
                </a:solidFill>
                <a:latin typeface="+mn-ea"/>
              </a:rPr>
              <a:t>メチルシクロヘキサンカルボキサミド</a:t>
            </a:r>
            <a:endParaRPr lang="en-US" altLang="ja-JP" sz="1600" dirty="0">
              <a:solidFill>
                <a:srgbClr val="000000"/>
              </a:solidFill>
              <a:latin typeface="+mn-ea"/>
            </a:endParaRPr>
          </a:p>
          <a:p>
            <a:r>
              <a:rPr lang="ja-JP" altLang="en-US" sz="1600" dirty="0">
                <a:solidFill>
                  <a:srgbClr val="000000"/>
                </a:solidFill>
                <a:latin typeface="+mn-ea"/>
              </a:rPr>
              <a:t>　　及びこれを含有する製剤</a:t>
            </a:r>
            <a:endParaRPr lang="ja-JP" altLang="en-US" sz="1600" dirty="0">
              <a:latin typeface="+mn-ea"/>
            </a:endParaRPr>
          </a:p>
          <a:p>
            <a:r>
              <a:rPr lang="ja-JP" altLang="en-US" sz="1600" dirty="0">
                <a:latin typeface="+mn-ea"/>
              </a:rPr>
              <a:t>② （４</a:t>
            </a:r>
            <a:r>
              <a:rPr lang="en-US" altLang="ja-JP" sz="1600" dirty="0">
                <a:latin typeface="+mn-ea"/>
              </a:rPr>
              <a:t>Z)-4-</a:t>
            </a:r>
            <a:r>
              <a:rPr lang="ja-JP" altLang="en-US" sz="1600" dirty="0">
                <a:latin typeface="+mn-ea"/>
              </a:rPr>
              <a:t>ドデセンニトリル及びこれ</a:t>
            </a:r>
            <a:r>
              <a:rPr lang="ja-JP" altLang="ja-JP" sz="1600" dirty="0">
                <a:latin typeface="+mn-ea"/>
              </a:rPr>
              <a:t>を含有する製剤</a:t>
            </a:r>
            <a:endParaRPr lang="en-US" altLang="ja-JP" sz="1600" dirty="0">
              <a:latin typeface="+mn-ea"/>
            </a:endParaRPr>
          </a:p>
        </p:txBody>
      </p:sp>
      <p:sp>
        <p:nvSpPr>
          <p:cNvPr id="14" name="Text Box 2"/>
          <p:cNvSpPr txBox="1">
            <a:spLocks noChangeArrowheads="1"/>
          </p:cNvSpPr>
          <p:nvPr/>
        </p:nvSpPr>
        <p:spPr bwMode="auto">
          <a:xfrm>
            <a:off x="467544" y="5373216"/>
            <a:ext cx="395332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劇物から除外された物質</a:t>
            </a:r>
          </a:p>
        </p:txBody>
      </p:sp>
      <p:sp>
        <p:nvSpPr>
          <p:cNvPr id="15" name="Text Box 3"/>
          <p:cNvSpPr txBox="1">
            <a:spLocks noChangeArrowheads="1"/>
          </p:cNvSpPr>
          <p:nvPr/>
        </p:nvSpPr>
        <p:spPr bwMode="auto">
          <a:xfrm>
            <a:off x="7257350" y="5373216"/>
            <a:ext cx="149111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H26.6.25</a:t>
            </a:r>
            <a:r>
              <a:rPr lang="ja-JP" altLang="en-US" dirty="0">
                <a:solidFill>
                  <a:schemeClr val="tx1"/>
                </a:solidFill>
              </a:rPr>
              <a:t>施行</a:t>
            </a:r>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3046119573"/>
              </p:ext>
            </p:extLst>
          </p:nvPr>
        </p:nvGraphicFramePr>
        <p:xfrm>
          <a:off x="5111750" y="4357688"/>
          <a:ext cx="1014413" cy="785812"/>
        </p:xfrm>
        <a:graphic>
          <a:graphicData uri="http://schemas.openxmlformats.org/presentationml/2006/ole">
            <mc:AlternateContent xmlns:mc="http://schemas.openxmlformats.org/markup-compatibility/2006">
              <mc:Choice xmlns:v="urn:schemas-microsoft-com:vml" Requires="v">
                <p:oleObj spid="_x0000_s1550" name="CS ChemDraw Drawing" r:id="rId8" imgW="1014619" imgH="786049" progId="ChemDraw.Document.6.0">
                  <p:embed/>
                </p:oleObj>
              </mc:Choice>
              <mc:Fallback>
                <p:oleObj name="CS ChemDraw Drawing" r:id="rId8" imgW="1014619" imgH="786049" progId="ChemDraw.Document.6.0">
                  <p:embed/>
                  <p:pic>
                    <p:nvPicPr>
                      <p:cNvPr id="5" name="オブジェクト 4"/>
                      <p:cNvPicPr/>
                      <p:nvPr/>
                    </p:nvPicPr>
                    <p:blipFill>
                      <a:blip r:embed="rId9"/>
                      <a:stretch>
                        <a:fillRect/>
                      </a:stretch>
                    </p:blipFill>
                    <p:spPr>
                      <a:xfrm>
                        <a:off x="5111750" y="4357688"/>
                        <a:ext cx="1014413" cy="785812"/>
                      </a:xfrm>
                      <a:prstGeom prst="rect">
                        <a:avLst/>
                      </a:prstGeom>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08720"/>
            <a:ext cx="1237839" cy="369332"/>
          </a:xfrm>
          <a:prstGeom prst="rect">
            <a:avLst/>
          </a:prstGeom>
          <a:noFill/>
          <a:ln w="25400" algn="ctr">
            <a:noFill/>
            <a:miter lim="800000"/>
            <a:headEnd/>
            <a:tailEnd/>
          </a:ln>
          <a:effectLst/>
        </p:spPr>
        <p:txBody>
          <a:bodyPr wrap="none">
            <a:spAutoFit/>
          </a:bodyPr>
          <a:lstStyle/>
          <a:p>
            <a:pPr algn="l"/>
            <a:r>
              <a:rPr lang="en-US" altLang="ja-JP" dirty="0"/>
              <a:t>R5.6.1</a:t>
            </a:r>
            <a:r>
              <a:rPr lang="ja-JP" altLang="en-US" dirty="0"/>
              <a:t>施行</a:t>
            </a:r>
          </a:p>
        </p:txBody>
      </p:sp>
      <p:graphicFrame>
        <p:nvGraphicFramePr>
          <p:cNvPr id="7" name="表 6"/>
          <p:cNvGraphicFramePr>
            <a:graphicFrameLocks noGrp="1"/>
          </p:cNvGraphicFramePr>
          <p:nvPr>
            <p:extLst>
              <p:ext uri="{D42A27DB-BD31-4B8C-83A1-F6EECF244321}">
                <p14:modId xmlns:p14="http://schemas.microsoft.com/office/powerpoint/2010/main" val="3679916367"/>
              </p:ext>
            </p:extLst>
          </p:nvPr>
        </p:nvGraphicFramePr>
        <p:xfrm>
          <a:off x="353461" y="1544669"/>
          <a:ext cx="8640961" cy="1884331"/>
        </p:xfrm>
        <a:graphic>
          <a:graphicData uri="http://schemas.openxmlformats.org/drawingml/2006/table">
            <a:tbl>
              <a:tblPr/>
              <a:tblGrid>
                <a:gridCol w="360040">
                  <a:extLst>
                    <a:ext uri="{9D8B030D-6E8A-4147-A177-3AD203B41FA5}">
                      <a16:colId xmlns:a16="http://schemas.microsoft.com/office/drawing/2014/main" val="20000"/>
                    </a:ext>
                  </a:extLst>
                </a:gridCol>
                <a:gridCol w="2778379">
                  <a:extLst>
                    <a:ext uri="{9D8B030D-6E8A-4147-A177-3AD203B41FA5}">
                      <a16:colId xmlns:a16="http://schemas.microsoft.com/office/drawing/2014/main" val="20001"/>
                    </a:ext>
                  </a:extLst>
                </a:gridCol>
                <a:gridCol w="997425">
                  <a:extLst>
                    <a:ext uri="{9D8B030D-6E8A-4147-A177-3AD203B41FA5}">
                      <a16:colId xmlns:a16="http://schemas.microsoft.com/office/drawing/2014/main" val="20002"/>
                    </a:ext>
                  </a:extLst>
                </a:gridCol>
                <a:gridCol w="2458959">
                  <a:extLst>
                    <a:ext uri="{9D8B030D-6E8A-4147-A177-3AD203B41FA5}">
                      <a16:colId xmlns:a16="http://schemas.microsoft.com/office/drawing/2014/main" val="20003"/>
                    </a:ext>
                  </a:extLst>
                </a:gridCol>
                <a:gridCol w="2046158">
                  <a:extLst>
                    <a:ext uri="{9D8B030D-6E8A-4147-A177-3AD203B41FA5}">
                      <a16:colId xmlns:a16="http://schemas.microsoft.com/office/drawing/2014/main" val="20004"/>
                    </a:ext>
                  </a:extLst>
                </a:gridCol>
              </a:tblGrid>
              <a:tr h="576064">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備考</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308267">
                <a:tc>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3-</a:t>
                      </a:r>
                      <a:r>
                        <a:rPr kumimoji="1" lang="ja-JP" altLang="ja-JP" sz="1400" kern="1200" dirty="0">
                          <a:solidFill>
                            <a:schemeClr val="tx1"/>
                          </a:solidFill>
                          <a:effectLst/>
                          <a:latin typeface="+mn-lt"/>
                          <a:ea typeface="+mn-ea"/>
                          <a:cs typeface="+mn-cs"/>
                        </a:rPr>
                        <a:t>アミノプロパン</a:t>
                      </a:r>
                      <a:r>
                        <a:rPr kumimoji="1" lang="en-US" altLang="ja-JP" sz="1400" kern="1200" dirty="0">
                          <a:solidFill>
                            <a:schemeClr val="tx1"/>
                          </a:solidFill>
                          <a:effectLst/>
                          <a:latin typeface="+mn-lt"/>
                          <a:ea typeface="+mn-ea"/>
                          <a:cs typeface="+mn-cs"/>
                        </a:rPr>
                        <a:t>-1-</a:t>
                      </a:r>
                      <a:r>
                        <a:rPr kumimoji="1" lang="ja-JP" altLang="ja-JP" sz="1400" kern="1200" dirty="0">
                          <a:solidFill>
                            <a:schemeClr val="tx1"/>
                          </a:solidFill>
                          <a:effectLst/>
                          <a:latin typeface="+mn-lt"/>
                          <a:ea typeface="+mn-ea"/>
                          <a:cs typeface="+mn-cs"/>
                        </a:rPr>
                        <a:t>オール及び</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これを含有する製剤</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（ただし</a:t>
                      </a:r>
                      <a:r>
                        <a:rPr kumimoji="1" lang="en-US" altLang="ja-JP" sz="1400" kern="1200" dirty="0">
                          <a:solidFill>
                            <a:schemeClr val="tx1"/>
                          </a:solidFill>
                          <a:effectLst/>
                          <a:latin typeface="+mn-lt"/>
                          <a:ea typeface="+mn-ea"/>
                          <a:cs typeface="+mn-cs"/>
                        </a:rPr>
                        <a:t>1</a:t>
                      </a:r>
                      <a:r>
                        <a:rPr kumimoji="1" lang="ja-JP" altLang="ja-JP" sz="1400" kern="1200" dirty="0">
                          <a:solidFill>
                            <a:schemeClr val="tx1"/>
                          </a:solidFill>
                          <a:effectLst/>
                          <a:latin typeface="+mn-lt"/>
                          <a:ea typeface="+mn-ea"/>
                          <a:cs typeface="+mn-cs"/>
                        </a:rPr>
                        <a:t>％以下を除く）</a:t>
                      </a:r>
                      <a:endParaRPr kumimoji="1" lang="ja-JP" altLang="ja-JP" sz="11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156-87-6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FF0000"/>
                          </a:solidFill>
                          <a:latin typeface="ＭＳ Ｐゴシック"/>
                        </a:rPr>
                        <a:t>在庫</a:t>
                      </a:r>
                      <a:r>
                        <a:rPr lang="en-US" altLang="ja-JP" sz="1400" b="0" i="0" u="none" strike="noStrike" dirty="0">
                          <a:solidFill>
                            <a:srgbClr val="FF0000"/>
                          </a:solidFill>
                          <a:latin typeface="ＭＳ Ｐゴシック"/>
                        </a:rPr>
                        <a:t>31</a:t>
                      </a:r>
                      <a:r>
                        <a:rPr lang="ja-JP" altLang="en-US" sz="1400" b="0" i="0" u="none" strike="noStrike" dirty="0">
                          <a:solidFill>
                            <a:srgbClr val="FF0000"/>
                          </a:solidFill>
                          <a:latin typeface="ＭＳ Ｐゴシック"/>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ext Box 2"/>
          <p:cNvSpPr txBox="1">
            <a:spLocks noChangeArrowheads="1"/>
          </p:cNvSpPr>
          <p:nvPr/>
        </p:nvSpPr>
        <p:spPr bwMode="auto">
          <a:xfrm>
            <a:off x="323528" y="980381"/>
            <a:ext cx="3260829"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新しく劇物に指定された物質</a:t>
            </a:r>
          </a:p>
        </p:txBody>
      </p:sp>
      <p:sp>
        <p:nvSpPr>
          <p:cNvPr id="13" name="テキスト ボックス 12"/>
          <p:cNvSpPr txBox="1"/>
          <p:nvPr/>
        </p:nvSpPr>
        <p:spPr>
          <a:xfrm>
            <a:off x="671442" y="3904577"/>
            <a:ext cx="8077022" cy="1446550"/>
          </a:xfrm>
          <a:prstGeom prst="rect">
            <a:avLst/>
          </a:prstGeom>
          <a:noFill/>
        </p:spPr>
        <p:txBody>
          <a:bodyPr wrap="square" rtlCol="0">
            <a:spAutoFit/>
          </a:bodyPr>
          <a:lstStyle/>
          <a:p>
            <a:r>
              <a:rPr lang="ja-JP" altLang="en-US" sz="1600" dirty="0">
                <a:latin typeface="+mn-ea"/>
              </a:rPr>
              <a:t>　</a:t>
            </a:r>
            <a:endParaRPr lang="en-US" altLang="ja-JP" sz="1600" dirty="0">
              <a:latin typeface="+mn-ea"/>
            </a:endParaRPr>
          </a:p>
          <a:p>
            <a:br>
              <a:rPr lang="ja-JP" altLang="en-US" sz="1600" dirty="0">
                <a:latin typeface="+mn-ea"/>
              </a:rPr>
            </a:br>
            <a:r>
              <a:rPr lang="ja-JP" altLang="ja-JP" sz="1400" dirty="0"/>
              <a:t>四酸化二アンチモン及びこれを含有する製剤（</a:t>
            </a:r>
            <a:r>
              <a:rPr lang="en-US" altLang="ja-JP" sz="1400" dirty="0"/>
              <a:t>CAS</a:t>
            </a:r>
            <a:r>
              <a:rPr lang="ja-JP" altLang="en-US" sz="1400" dirty="0"/>
              <a:t>：</a:t>
            </a:r>
            <a:r>
              <a:rPr lang="en-US" altLang="ja-JP" sz="1400" dirty="0"/>
              <a:t>1332-81-6</a:t>
            </a:r>
            <a:r>
              <a:rPr lang="ja-JP" altLang="ja-JP" sz="1400" dirty="0"/>
              <a:t>）</a:t>
            </a:r>
            <a:endParaRPr lang="en-US" altLang="ja-JP" sz="1400" dirty="0"/>
          </a:p>
          <a:p>
            <a:endParaRPr lang="en-US" altLang="ja-JP" sz="1400" dirty="0">
              <a:latin typeface="+mn-ea"/>
            </a:endParaRPr>
          </a:p>
          <a:p>
            <a:r>
              <a:rPr lang="ja-JP" altLang="ja-JP" sz="1400" dirty="0"/>
              <a:t>２</a:t>
            </a:r>
            <a:r>
              <a:rPr lang="en-US" altLang="ja-JP" sz="1400" dirty="0"/>
              <a:t>-</a:t>
            </a:r>
            <a:r>
              <a:rPr lang="ja-JP" altLang="ja-JP" sz="1400" dirty="0"/>
              <a:t>イソブトキシエタノール及びこれを含有する製剤（ただし</a:t>
            </a:r>
            <a:r>
              <a:rPr lang="en-US" altLang="ja-JP" sz="1400" dirty="0"/>
              <a:t>15</a:t>
            </a:r>
            <a:r>
              <a:rPr lang="ja-JP" altLang="ja-JP" sz="1400" dirty="0"/>
              <a:t>％以下を除く）（</a:t>
            </a:r>
            <a:r>
              <a:rPr lang="en-US" altLang="ja-JP" sz="1400" dirty="0"/>
              <a:t>CAS</a:t>
            </a:r>
            <a:r>
              <a:rPr lang="ja-JP" altLang="en-US" sz="1400" dirty="0"/>
              <a:t>：</a:t>
            </a:r>
            <a:r>
              <a:rPr lang="en-US" altLang="ja-JP" sz="1400" dirty="0"/>
              <a:t>4439-24-1</a:t>
            </a:r>
            <a:r>
              <a:rPr lang="ja-JP" altLang="ja-JP" sz="1400" dirty="0"/>
              <a:t>）</a:t>
            </a:r>
          </a:p>
          <a:p>
            <a:endParaRPr lang="ja-JP" altLang="en-US" sz="1400" dirty="0">
              <a:latin typeface="+mn-ea"/>
            </a:endParaRPr>
          </a:p>
        </p:txBody>
      </p:sp>
      <p:sp>
        <p:nvSpPr>
          <p:cNvPr id="14" name="Text Box 2"/>
          <p:cNvSpPr txBox="1">
            <a:spLocks noChangeArrowheads="1"/>
          </p:cNvSpPr>
          <p:nvPr/>
        </p:nvSpPr>
        <p:spPr bwMode="auto">
          <a:xfrm>
            <a:off x="363294" y="3683244"/>
            <a:ext cx="2877711"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劇物から除外された物質</a:t>
            </a:r>
          </a:p>
        </p:txBody>
      </p:sp>
      <p:sp>
        <p:nvSpPr>
          <p:cNvPr id="15" name="Text Box 3"/>
          <p:cNvSpPr txBox="1">
            <a:spLocks noChangeArrowheads="1"/>
          </p:cNvSpPr>
          <p:nvPr/>
        </p:nvSpPr>
        <p:spPr bwMode="auto">
          <a:xfrm>
            <a:off x="7360214" y="4005064"/>
            <a:ext cx="1354858" cy="369332"/>
          </a:xfrm>
          <a:prstGeom prst="rect">
            <a:avLst/>
          </a:prstGeom>
          <a:noFill/>
          <a:ln w="25400" algn="ctr">
            <a:noFill/>
            <a:miter lim="800000"/>
            <a:headEnd/>
            <a:tailEnd/>
          </a:ln>
          <a:effectLst/>
        </p:spPr>
        <p:txBody>
          <a:bodyPr wrap="none">
            <a:spAutoFit/>
          </a:bodyPr>
          <a:lstStyle/>
          <a:p>
            <a:pPr algn="l"/>
            <a:r>
              <a:rPr lang="en-US" altLang="ja-JP" dirty="0"/>
              <a:t>R5.5.26</a:t>
            </a:r>
            <a:r>
              <a:rPr lang="ja-JP" altLang="en-US" dirty="0"/>
              <a:t>施行</a:t>
            </a:r>
          </a:p>
        </p:txBody>
      </p:sp>
      <p:graphicFrame>
        <p:nvGraphicFramePr>
          <p:cNvPr id="4" name="オブジェクト 3">
            <a:extLst>
              <a:ext uri="{FF2B5EF4-FFF2-40B4-BE49-F238E27FC236}">
                <a16:creationId xmlns:a16="http://schemas.microsoft.com/office/drawing/2014/main" id="{7840AB77-58B6-4627-9D24-12199ECA96DD}"/>
              </a:ext>
            </a:extLst>
          </p:cNvPr>
          <p:cNvGraphicFramePr>
            <a:graphicFrameLocks noChangeAspect="1"/>
          </p:cNvGraphicFramePr>
          <p:nvPr>
            <p:extLst>
              <p:ext uri="{D42A27DB-BD31-4B8C-83A1-F6EECF244321}">
                <p14:modId xmlns:p14="http://schemas.microsoft.com/office/powerpoint/2010/main" val="993411287"/>
              </p:ext>
            </p:extLst>
          </p:nvPr>
        </p:nvGraphicFramePr>
        <p:xfrm>
          <a:off x="5076056" y="2769607"/>
          <a:ext cx="1295400" cy="258762"/>
        </p:xfrm>
        <a:graphic>
          <a:graphicData uri="http://schemas.openxmlformats.org/presentationml/2006/ole">
            <mc:AlternateContent xmlns:mc="http://schemas.openxmlformats.org/markup-compatibility/2006">
              <mc:Choice xmlns:v="urn:schemas-microsoft-com:vml" Requires="v">
                <p:oleObj spid="_x0000_s16390" name="CS ChemDraw Drawing" r:id="rId4" imgW="1620073" imgH="324343" progId="ChemDraw.Document.6.0">
                  <p:embed/>
                </p:oleObj>
              </mc:Choice>
              <mc:Fallback>
                <p:oleObj name="CS ChemDraw Drawing" r:id="rId4" imgW="1620073" imgH="324343" progId="ChemDraw.Document.6.0">
                  <p:embed/>
                  <p:pic>
                    <p:nvPicPr>
                      <p:cNvPr id="4" name="オブジェクト 3">
                        <a:extLst>
                          <a:ext uri="{FF2B5EF4-FFF2-40B4-BE49-F238E27FC236}">
                            <a16:creationId xmlns:a16="http://schemas.microsoft.com/office/drawing/2014/main" id="{7840AB77-58B6-4627-9D24-12199ECA96DD}"/>
                          </a:ext>
                        </a:extLst>
                      </p:cNvPr>
                      <p:cNvPicPr/>
                      <p:nvPr/>
                    </p:nvPicPr>
                    <p:blipFill>
                      <a:blip r:embed="rId5"/>
                      <a:stretch>
                        <a:fillRect/>
                      </a:stretch>
                    </p:blipFill>
                    <p:spPr>
                      <a:xfrm>
                        <a:off x="5076056" y="2769607"/>
                        <a:ext cx="1295400" cy="258762"/>
                      </a:xfrm>
                      <a:prstGeom prst="rect">
                        <a:avLst/>
                      </a:prstGeom>
                    </p:spPr>
                  </p:pic>
                </p:oleObj>
              </mc:Fallback>
            </mc:AlternateContent>
          </a:graphicData>
        </a:graphic>
      </p:graphicFrame>
    </p:spTree>
    <p:extLst>
      <p:ext uri="{BB962C8B-B14F-4D97-AF65-F5344CB8AC3E}">
        <p14:creationId xmlns:p14="http://schemas.microsoft.com/office/powerpoint/2010/main" val="951961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08720"/>
            <a:ext cx="1237839" cy="369332"/>
          </a:xfrm>
          <a:prstGeom prst="rect">
            <a:avLst/>
          </a:prstGeom>
          <a:noFill/>
          <a:ln w="25400" algn="ctr">
            <a:noFill/>
            <a:miter lim="800000"/>
            <a:headEnd/>
            <a:tailEnd/>
          </a:ln>
          <a:effectLst/>
        </p:spPr>
        <p:txBody>
          <a:bodyPr wrap="none">
            <a:spAutoFit/>
          </a:bodyPr>
          <a:lstStyle/>
          <a:p>
            <a:pPr algn="l"/>
            <a:r>
              <a:rPr lang="en-US" altLang="ja-JP" dirty="0"/>
              <a:t>R4.2.1</a:t>
            </a:r>
            <a:r>
              <a:rPr lang="ja-JP" altLang="en-US" dirty="0"/>
              <a:t>施行</a:t>
            </a:r>
          </a:p>
        </p:txBody>
      </p:sp>
      <p:graphicFrame>
        <p:nvGraphicFramePr>
          <p:cNvPr id="7" name="表 6"/>
          <p:cNvGraphicFramePr>
            <a:graphicFrameLocks noGrp="1"/>
          </p:cNvGraphicFramePr>
          <p:nvPr>
            <p:extLst>
              <p:ext uri="{D42A27DB-BD31-4B8C-83A1-F6EECF244321}">
                <p14:modId xmlns:p14="http://schemas.microsoft.com/office/powerpoint/2010/main" val="1856806879"/>
              </p:ext>
            </p:extLst>
          </p:nvPr>
        </p:nvGraphicFramePr>
        <p:xfrm>
          <a:off x="353461" y="1544669"/>
          <a:ext cx="8640961" cy="4299168"/>
        </p:xfrm>
        <a:graphic>
          <a:graphicData uri="http://schemas.openxmlformats.org/drawingml/2006/table">
            <a:tbl>
              <a:tblPr/>
              <a:tblGrid>
                <a:gridCol w="360040">
                  <a:extLst>
                    <a:ext uri="{9D8B030D-6E8A-4147-A177-3AD203B41FA5}">
                      <a16:colId xmlns:a16="http://schemas.microsoft.com/office/drawing/2014/main" val="20000"/>
                    </a:ext>
                  </a:extLst>
                </a:gridCol>
                <a:gridCol w="2778379">
                  <a:extLst>
                    <a:ext uri="{9D8B030D-6E8A-4147-A177-3AD203B41FA5}">
                      <a16:colId xmlns:a16="http://schemas.microsoft.com/office/drawing/2014/main" val="20001"/>
                    </a:ext>
                  </a:extLst>
                </a:gridCol>
                <a:gridCol w="997425">
                  <a:extLst>
                    <a:ext uri="{9D8B030D-6E8A-4147-A177-3AD203B41FA5}">
                      <a16:colId xmlns:a16="http://schemas.microsoft.com/office/drawing/2014/main" val="20002"/>
                    </a:ext>
                  </a:extLst>
                </a:gridCol>
                <a:gridCol w="2458959">
                  <a:extLst>
                    <a:ext uri="{9D8B030D-6E8A-4147-A177-3AD203B41FA5}">
                      <a16:colId xmlns:a16="http://schemas.microsoft.com/office/drawing/2014/main" val="20003"/>
                    </a:ext>
                  </a:extLst>
                </a:gridCol>
                <a:gridCol w="2046158">
                  <a:extLst>
                    <a:ext uri="{9D8B030D-6E8A-4147-A177-3AD203B41FA5}">
                      <a16:colId xmlns:a16="http://schemas.microsoft.com/office/drawing/2014/main" val="20004"/>
                    </a:ext>
                  </a:extLst>
                </a:gridCol>
              </a:tblGrid>
              <a:tr h="576064">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ja-JP" altLang="en-US" sz="1400" b="0" i="0" u="none" strike="noStrike" dirty="0">
                          <a:solidFill>
                            <a:srgbClr val="000000"/>
                          </a:solidFill>
                          <a:latin typeface="ＭＳ Ｐゴシック"/>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latin typeface="ＭＳ Ｐゴシック"/>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備考</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018222">
                <a:tc rowSpan="3">
                  <a:txBody>
                    <a:bodyPr/>
                    <a:lstStyle/>
                    <a:p>
                      <a:pPr algn="ctr" fontAlgn="ctr"/>
                      <a:r>
                        <a:rPr lang="ja-JP" altLang="en-US" sz="1400" b="1" i="0" u="none" strike="noStrike" dirty="0">
                          <a:solidFill>
                            <a:srgbClr val="FF0000"/>
                          </a:solidFill>
                          <a:latin typeface="ＭＳ Ｐゴシック"/>
                        </a:rPr>
                        <a:t>劇</a:t>
                      </a:r>
                      <a:endParaRPr lang="en-US" altLang="ja-JP" sz="1400" b="1" i="0" u="none" strike="noStrike" dirty="0">
                        <a:solidFill>
                          <a:srgbClr val="FF0000"/>
                        </a:solidFill>
                        <a:latin typeface="ＭＳ Ｐゴシック"/>
                      </a:endParaRPr>
                    </a:p>
                    <a:p>
                      <a:pPr algn="ctr" fontAlgn="ctr"/>
                      <a:br>
                        <a:rPr lang="ja-JP" altLang="en-US" sz="1400" b="1" i="0" u="none" strike="noStrike" dirty="0">
                          <a:solidFill>
                            <a:srgbClr val="FF0000"/>
                          </a:solidFill>
                          <a:latin typeface="ＭＳ Ｐゴシック"/>
                        </a:rPr>
                      </a:br>
                      <a:r>
                        <a:rPr lang="ja-JP" altLang="en-US" sz="14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4-</a:t>
                      </a:r>
                      <a:r>
                        <a:rPr kumimoji="1" lang="ja-JP" altLang="ja-JP" sz="1400" kern="1200" dirty="0">
                          <a:solidFill>
                            <a:schemeClr val="tx1"/>
                          </a:solidFill>
                          <a:effectLst/>
                          <a:latin typeface="+mn-lt"/>
                          <a:ea typeface="+mn-ea"/>
                          <a:cs typeface="+mn-cs"/>
                        </a:rPr>
                        <a:t>メチルベンゼンスルホン酸及び</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これを含有する製剤</a:t>
                      </a:r>
                      <a:r>
                        <a:rPr kumimoji="1" lang="ja-JP" altLang="en-US" sz="1400" kern="1200" dirty="0">
                          <a:solidFill>
                            <a:schemeClr val="tx1"/>
                          </a:solidFill>
                          <a:effectLst/>
                          <a:latin typeface="+mn-lt"/>
                          <a:ea typeface="+mn-ea"/>
                          <a:cs typeface="+mn-cs"/>
                        </a:rPr>
                        <a:t>（ただし</a:t>
                      </a:r>
                      <a:r>
                        <a:rPr kumimoji="1" lang="en-US" altLang="ja-JP" sz="1400" kern="1200" dirty="0">
                          <a:solidFill>
                            <a:schemeClr val="tx1"/>
                          </a:solidFill>
                          <a:effectLst/>
                          <a:latin typeface="+mn-lt"/>
                          <a:ea typeface="+mn-ea"/>
                          <a:cs typeface="+mn-cs"/>
                        </a:rPr>
                        <a:t>5</a:t>
                      </a:r>
                      <a:r>
                        <a:rPr kumimoji="1" lang="ja-JP" altLang="en-US" sz="1400" kern="1200" dirty="0">
                          <a:solidFill>
                            <a:schemeClr val="tx1"/>
                          </a:solidFill>
                          <a:effectLst/>
                          <a:latin typeface="+mn-lt"/>
                          <a:ea typeface="+mn-ea"/>
                          <a:cs typeface="+mn-cs"/>
                        </a:rPr>
                        <a:t>％</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以下を除く）</a:t>
                      </a:r>
                      <a:endParaRPr kumimoji="1" lang="ja-JP" altLang="ja-JP"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104-15-4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400" b="0" i="0" u="none" strike="noStrike" dirty="0">
                          <a:solidFill>
                            <a:srgbClr val="000000"/>
                          </a:solidFill>
                          <a:latin typeface="ＭＳ Ｐゴシック"/>
                        </a:rPr>
                        <a:t>別名：</a:t>
                      </a:r>
                      <a:r>
                        <a:rPr kumimoji="1" lang="en-US" altLang="ja-JP" sz="1400" i="1" kern="1200" dirty="0">
                          <a:solidFill>
                            <a:schemeClr val="tx1"/>
                          </a:solidFill>
                          <a:effectLst/>
                          <a:latin typeface="+mn-lt"/>
                          <a:ea typeface="+mn-ea"/>
                          <a:cs typeface="+mn-cs"/>
                        </a:rPr>
                        <a:t>p</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トルエンスルホン酸</a:t>
                      </a:r>
                      <a:endParaRPr lang="en-US" altLang="ja-JP" sz="1400" b="0" i="0" u="none" strike="noStrike" dirty="0">
                        <a:solidFill>
                          <a:srgbClr val="000000"/>
                        </a:solidFill>
                        <a:latin typeface="ＭＳ Ｐゴシック"/>
                      </a:endParaRPr>
                    </a:p>
                    <a:p>
                      <a:pPr algn="ctr" fontAlgn="ctr"/>
                      <a:r>
                        <a:rPr lang="ja-JP" altLang="en-US" sz="1400" b="0" i="0" u="none" strike="noStrike" dirty="0">
                          <a:solidFill>
                            <a:srgbClr val="FF0000"/>
                          </a:solidFill>
                          <a:latin typeface="ＭＳ Ｐゴシック"/>
                        </a:rPr>
                        <a:t>１水和物は劇物対象外</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8002">
                <a:tc vMerge="1">
                  <a:txBody>
                    <a:bodyPr/>
                    <a:lstStyle/>
                    <a:p>
                      <a:endParaRPr kumimoji="1" lang="ja-JP" altLang="en-US"/>
                    </a:p>
                  </a:txBody>
                  <a:tcPr/>
                </a:tc>
                <a:tc>
                  <a:txBody>
                    <a:bodyPr/>
                    <a:lstStyle/>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a:t>
                      </a:r>
                      <a:r>
                        <a:rPr kumimoji="1" lang="ja-JP" altLang="ja-JP" sz="1400" kern="1200" dirty="0">
                          <a:solidFill>
                            <a:schemeClr val="tx1"/>
                          </a:solidFill>
                          <a:effectLst/>
                          <a:latin typeface="+mn-lt"/>
                          <a:ea typeface="+mn-ea"/>
                          <a:cs typeface="+mn-cs"/>
                        </a:rPr>
                        <a:t>カルボキシラトフェニル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チオ</a:t>
                      </a:r>
                      <a:r>
                        <a:rPr kumimoji="1" lang="en-US" altLang="ja-JP" sz="1400" kern="1200" dirty="0">
                          <a:solidFill>
                            <a:schemeClr val="tx1"/>
                          </a:solidFill>
                          <a:effectLst/>
                          <a:latin typeface="+mn-lt"/>
                          <a:ea typeface="+mn-ea"/>
                          <a:cs typeface="+mn-cs"/>
                        </a:rPr>
                        <a:t>]</a:t>
                      </a:r>
                    </a:p>
                    <a:p>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エチル</a:t>
                      </a:r>
                      <a:r>
                        <a:rPr kumimoji="1" lang="en-US" altLang="ja-JP" sz="1400" kern="1200" dirty="0">
                          <a:solidFill>
                            <a:schemeClr val="tx1"/>
                          </a:solidFill>
                          <a:effectLst/>
                          <a:latin typeface="+mn-lt"/>
                          <a:ea typeface="+mn-ea"/>
                          <a:cs typeface="+mn-cs"/>
                        </a:rPr>
                        <a:t>)</a:t>
                      </a:r>
                      <a:r>
                        <a:rPr kumimoji="1" lang="ja-JP" altLang="ja-JP" sz="1400" kern="1200" dirty="0">
                          <a:solidFill>
                            <a:schemeClr val="tx1"/>
                          </a:solidFill>
                          <a:effectLst/>
                          <a:latin typeface="+mn-lt"/>
                          <a:ea typeface="+mn-ea"/>
                          <a:cs typeface="+mn-cs"/>
                        </a:rPr>
                        <a:t>水銀ナトリウム</a:t>
                      </a:r>
                      <a:r>
                        <a:rPr kumimoji="1" lang="en-US" altLang="ja-JP" sz="1400" kern="1200" dirty="0">
                          <a:solidFill>
                            <a:schemeClr val="tx1"/>
                          </a:solidFill>
                          <a:effectLst/>
                          <a:latin typeface="+mn-lt"/>
                          <a:ea typeface="+mn-ea"/>
                          <a:cs typeface="+mn-cs"/>
                        </a:rPr>
                        <a:t>0.1</a:t>
                      </a:r>
                      <a:r>
                        <a:rPr kumimoji="1" lang="ja-JP" altLang="en-US" sz="1400" kern="1200" dirty="0">
                          <a:solidFill>
                            <a:schemeClr val="tx1"/>
                          </a:solidFill>
                          <a:effectLst/>
                          <a:latin typeface="+mn-lt"/>
                          <a:ea typeface="+mn-ea"/>
                          <a:cs typeface="+mn-cs"/>
                        </a:rPr>
                        <a:t>％以下</a:t>
                      </a:r>
                      <a:endParaRPr kumimoji="1" lang="en-US" altLang="ja-JP" sz="1400" kern="1200" dirty="0">
                        <a:solidFill>
                          <a:schemeClr val="tx1"/>
                        </a:solidFill>
                        <a:effectLst/>
                        <a:latin typeface="+mn-lt"/>
                        <a:ea typeface="+mn-ea"/>
                        <a:cs typeface="+mn-cs"/>
                      </a:endParaRPr>
                    </a:p>
                    <a:p>
                      <a:r>
                        <a:rPr kumimoji="1" lang="ja-JP" altLang="en-US" sz="1400" kern="1200" dirty="0">
                          <a:solidFill>
                            <a:schemeClr val="tx1"/>
                          </a:solidFill>
                          <a:effectLst/>
                          <a:latin typeface="+mn-lt"/>
                          <a:ea typeface="+mn-ea"/>
                          <a:cs typeface="+mn-cs"/>
                        </a:rPr>
                        <a:t>　を含有する製剤</a:t>
                      </a:r>
                      <a:endParaRPr kumimoji="1" lang="ja-JP" altLang="ja-JP" sz="1400" kern="1200" dirty="0">
                        <a:solidFill>
                          <a:schemeClr val="tx1"/>
                        </a:solidFill>
                        <a:effectLst/>
                        <a:latin typeface="+mn-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54-64-8</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latin typeface="ＭＳ Ｐゴシック"/>
                        </a:rPr>
                        <a:t>別名：チメロサール</a:t>
                      </a:r>
                      <a:endParaRPr lang="en-US" altLang="ja-JP" sz="14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FF0000"/>
                          </a:solidFill>
                          <a:latin typeface="ＭＳ Ｐゴシック"/>
                        </a:rPr>
                        <a:t>0.1%</a:t>
                      </a:r>
                      <a:r>
                        <a:rPr lang="ja-JP" altLang="en-US" sz="1400" b="0" i="0" u="none" strike="noStrike" dirty="0">
                          <a:solidFill>
                            <a:srgbClr val="FF0000"/>
                          </a:solidFill>
                          <a:latin typeface="ＭＳ Ｐゴシック"/>
                        </a:rPr>
                        <a:t>以下の製剤が</a:t>
                      </a:r>
                      <a:endParaRPr lang="en-US" altLang="ja-JP" sz="1400" b="0" i="0" u="none" strike="noStrike" dirty="0">
                        <a:solidFill>
                          <a:srgbClr val="FF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latin typeface="ＭＳ Ｐゴシック"/>
                        </a:rPr>
                        <a:t>毒物からの変更</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107880">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2,3,5,6-</a:t>
                      </a:r>
                      <a:r>
                        <a:rPr kumimoji="1" lang="ja-JP" altLang="ja-JP" sz="1400" kern="1200" dirty="0">
                          <a:solidFill>
                            <a:schemeClr val="tx1"/>
                          </a:solidFill>
                          <a:effectLst/>
                          <a:latin typeface="+mn-lt"/>
                          <a:ea typeface="+mn-ea"/>
                          <a:cs typeface="+mn-cs"/>
                        </a:rPr>
                        <a:t>テトラフルオロ</a:t>
                      </a:r>
                      <a:r>
                        <a:rPr kumimoji="1" lang="en-US" altLang="ja-JP" sz="1400" kern="1200" dirty="0">
                          <a:solidFill>
                            <a:schemeClr val="tx1"/>
                          </a:solidFill>
                          <a:effectLst/>
                          <a:latin typeface="+mn-lt"/>
                          <a:ea typeface="+mn-ea"/>
                          <a:cs typeface="+mn-cs"/>
                        </a:rPr>
                        <a:t>-4-</a:t>
                      </a:r>
                      <a:r>
                        <a:rPr kumimoji="1" lang="ja-JP" altLang="ja-JP" sz="1400" kern="1200" dirty="0">
                          <a:solidFill>
                            <a:schemeClr val="tx1"/>
                          </a:solidFill>
                          <a:effectLst/>
                          <a:latin typeface="+mn-lt"/>
                          <a:ea typeface="+mn-ea"/>
                          <a:cs typeface="+mn-cs"/>
                        </a:rPr>
                        <a:t>メチルベン</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ジル＝</a:t>
                      </a:r>
                      <a:r>
                        <a:rPr kumimoji="1" lang="en-US" altLang="ja-JP" sz="1400" kern="1200" dirty="0">
                          <a:solidFill>
                            <a:schemeClr val="tx1"/>
                          </a:solidFill>
                          <a:effectLst/>
                          <a:latin typeface="+mn-lt"/>
                          <a:ea typeface="+mn-ea"/>
                          <a:cs typeface="+mn-cs"/>
                        </a:rPr>
                        <a:t>(Z)-(1RS,3RS)-3-(2-</a:t>
                      </a:r>
                      <a:r>
                        <a:rPr kumimoji="1" lang="ja-JP" altLang="ja-JP" sz="1400" kern="1200" dirty="0">
                          <a:solidFill>
                            <a:schemeClr val="tx1"/>
                          </a:solidFill>
                          <a:effectLst/>
                          <a:latin typeface="+mn-lt"/>
                          <a:ea typeface="+mn-ea"/>
                          <a:cs typeface="+mn-cs"/>
                        </a:rPr>
                        <a:t>クロロ</a:t>
                      </a:r>
                      <a:r>
                        <a:rPr kumimoji="1" lang="en-US" altLang="ja-JP" sz="1400" kern="1200" dirty="0">
                          <a:solidFill>
                            <a:schemeClr val="tx1"/>
                          </a:solidFill>
                          <a:effectLst/>
                          <a:latin typeface="+mn-lt"/>
                          <a:ea typeface="+mn-ea"/>
                          <a:cs typeface="+mn-cs"/>
                        </a:rPr>
                        <a:t>-</a:t>
                      </a: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3,3,3-</a:t>
                      </a:r>
                      <a:r>
                        <a:rPr kumimoji="1" lang="ja-JP" altLang="ja-JP" sz="1400" kern="1200" dirty="0">
                          <a:solidFill>
                            <a:schemeClr val="tx1"/>
                          </a:solidFill>
                          <a:effectLst/>
                          <a:latin typeface="+mn-lt"/>
                          <a:ea typeface="+mn-ea"/>
                          <a:cs typeface="+mn-cs"/>
                        </a:rPr>
                        <a:t>トリフルオロ</a:t>
                      </a:r>
                      <a:r>
                        <a:rPr kumimoji="1" lang="en-US" altLang="ja-JP" sz="1400" kern="1200" dirty="0">
                          <a:solidFill>
                            <a:schemeClr val="tx1"/>
                          </a:solidFill>
                          <a:effectLst/>
                          <a:latin typeface="+mn-lt"/>
                          <a:ea typeface="+mn-ea"/>
                          <a:cs typeface="+mn-cs"/>
                        </a:rPr>
                        <a:t>-1-</a:t>
                      </a:r>
                      <a:r>
                        <a:rPr kumimoji="1" lang="ja-JP" altLang="ja-JP" sz="1400" kern="1200" dirty="0">
                          <a:solidFill>
                            <a:schemeClr val="tx1"/>
                          </a:solidFill>
                          <a:effectLst/>
                          <a:latin typeface="+mn-lt"/>
                          <a:ea typeface="+mn-ea"/>
                          <a:cs typeface="+mn-cs"/>
                        </a:rPr>
                        <a:t>プロペニル</a:t>
                      </a:r>
                      <a:r>
                        <a:rPr kumimoji="1" lang="en-US" altLang="ja-JP" sz="1400" kern="1200" dirty="0">
                          <a:solidFill>
                            <a:schemeClr val="tx1"/>
                          </a:solidFill>
                          <a:effectLst/>
                          <a:latin typeface="+mn-lt"/>
                          <a:ea typeface="+mn-ea"/>
                          <a:cs typeface="+mn-cs"/>
                        </a:rPr>
                        <a:t>) -</a:t>
                      </a: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en-US" altLang="ja-JP" sz="1400" kern="1200" dirty="0">
                          <a:solidFill>
                            <a:schemeClr val="tx1"/>
                          </a:solidFill>
                          <a:effectLst/>
                          <a:latin typeface="+mn-lt"/>
                          <a:ea typeface="+mn-ea"/>
                          <a:cs typeface="+mn-cs"/>
                        </a:rPr>
                        <a:t>2,2-</a:t>
                      </a:r>
                      <a:r>
                        <a:rPr kumimoji="1" lang="ja-JP" altLang="ja-JP" sz="1400" kern="1200" dirty="0">
                          <a:solidFill>
                            <a:schemeClr val="tx1"/>
                          </a:solidFill>
                          <a:effectLst/>
                          <a:latin typeface="+mn-lt"/>
                          <a:ea typeface="+mn-ea"/>
                          <a:cs typeface="+mn-cs"/>
                        </a:rPr>
                        <a:t>ジメチルシクロプロパンカルボ</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a:t>
                      </a:r>
                      <a:r>
                        <a:rPr kumimoji="1" lang="ja-JP" altLang="ja-JP" sz="1400" kern="1200" dirty="0">
                          <a:solidFill>
                            <a:schemeClr val="tx1"/>
                          </a:solidFill>
                          <a:effectLst/>
                          <a:latin typeface="+mn-lt"/>
                          <a:ea typeface="+mn-ea"/>
                          <a:cs typeface="+mn-cs"/>
                        </a:rPr>
                        <a:t>キシラート</a:t>
                      </a:r>
                      <a:r>
                        <a:rPr kumimoji="1" lang="en-US" altLang="ja-JP" sz="1400" kern="1200" dirty="0">
                          <a:solidFill>
                            <a:schemeClr val="tx1"/>
                          </a:solidFill>
                          <a:effectLst/>
                          <a:latin typeface="+mn-lt"/>
                          <a:ea typeface="+mn-ea"/>
                          <a:cs typeface="+mn-cs"/>
                        </a:rPr>
                        <a:t>1.5</a:t>
                      </a:r>
                      <a:r>
                        <a:rPr kumimoji="1" lang="ja-JP" altLang="en-US" sz="1400" kern="1200" dirty="0">
                          <a:solidFill>
                            <a:schemeClr val="tx1"/>
                          </a:solidFill>
                          <a:effectLst/>
                          <a:latin typeface="+mn-lt"/>
                          <a:ea typeface="+mn-ea"/>
                          <a:cs typeface="+mn-cs"/>
                        </a:rPr>
                        <a:t>％以下を含有する製　</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400" kern="1200" dirty="0">
                          <a:solidFill>
                            <a:schemeClr val="tx1"/>
                          </a:solidFill>
                          <a:effectLst/>
                          <a:latin typeface="+mn-lt"/>
                          <a:ea typeface="+mn-ea"/>
                          <a:cs typeface="+mn-cs"/>
                        </a:rPr>
                        <a:t>　剤</a:t>
                      </a:r>
                      <a:endParaRPr kumimoji="1" lang="en-US" altLang="ja-JP" sz="1400" kern="1200" dirty="0">
                        <a:solidFill>
                          <a:schemeClr val="tx1"/>
                        </a:solidFill>
                        <a:effectLst/>
                        <a:latin typeface="+mn-lt"/>
                        <a:ea typeface="+mn-ea"/>
                        <a:cs typeface="+mn-cs"/>
                      </a:endParaRPr>
                    </a:p>
                    <a:p>
                      <a:pPr marL="0" marR="0" indent="0" algn="l" defTabSz="914400" rtl="0" eaLnBrk="1" fontAlgn="ctr" latinLnBrk="0" hangingPunct="1">
                        <a:lnSpc>
                          <a:spcPct val="100000"/>
                        </a:lnSpc>
                        <a:spcBef>
                          <a:spcPts val="0"/>
                        </a:spcBef>
                        <a:spcAft>
                          <a:spcPts val="0"/>
                        </a:spcAft>
                        <a:buClrTx/>
                        <a:buSzTx/>
                        <a:buFontTx/>
                        <a:buNone/>
                        <a:tabLst/>
                        <a:defRPr/>
                      </a:pP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400" kern="1200" dirty="0">
                          <a:solidFill>
                            <a:schemeClr val="tx1"/>
                          </a:solidFill>
                          <a:effectLst/>
                          <a:latin typeface="+mn-lt"/>
                          <a:ea typeface="+mn-ea"/>
                          <a:cs typeface="+mn-cs"/>
                        </a:rPr>
                        <a:t>79538-32-2</a:t>
                      </a:r>
                      <a:endParaRPr lang="en-US" altLang="ja-JP"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ja-JP" altLang="en-US" sz="14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000000"/>
                          </a:solidFill>
                          <a:latin typeface="ＭＳ Ｐゴシック"/>
                        </a:rPr>
                        <a:t>別名：テフルトリン</a:t>
                      </a:r>
                      <a:endParaRPr lang="en-US" altLang="ja-JP" sz="1400" b="0" i="0" u="none" strike="noStrike" dirty="0">
                        <a:solidFill>
                          <a:srgbClr val="00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400" b="0" i="0" u="none" strike="noStrike" dirty="0">
                          <a:solidFill>
                            <a:srgbClr val="FF0000"/>
                          </a:solidFill>
                          <a:latin typeface="ＭＳ Ｐゴシック"/>
                        </a:rPr>
                        <a:t>0.5</a:t>
                      </a:r>
                      <a:r>
                        <a:rPr lang="ja-JP" altLang="en-US" sz="1400" b="0" i="0" u="none" strike="noStrike" dirty="0">
                          <a:solidFill>
                            <a:srgbClr val="FF0000"/>
                          </a:solidFill>
                          <a:latin typeface="ＭＳ Ｐゴシック"/>
                        </a:rPr>
                        <a:t>超え</a:t>
                      </a:r>
                      <a:r>
                        <a:rPr lang="en-US" altLang="ja-JP" sz="1400" b="0" i="0" u="none" strike="noStrike" dirty="0">
                          <a:solidFill>
                            <a:srgbClr val="FF0000"/>
                          </a:solidFill>
                          <a:latin typeface="ＭＳ Ｐゴシック"/>
                        </a:rPr>
                        <a:t>1.5</a:t>
                      </a:r>
                      <a:r>
                        <a:rPr lang="ja-JP" altLang="en-US" sz="1400" b="0" i="0" u="none" strike="noStrike" dirty="0">
                          <a:solidFill>
                            <a:srgbClr val="FF0000"/>
                          </a:solidFill>
                          <a:latin typeface="ＭＳ Ｐゴシック"/>
                        </a:rPr>
                        <a:t>％以下の</a:t>
                      </a:r>
                      <a:endParaRPr lang="en-US" altLang="ja-JP" sz="1400" b="0" i="0" u="none" strike="noStrike" dirty="0">
                        <a:solidFill>
                          <a:srgbClr val="FF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latin typeface="ＭＳ Ｐゴシック"/>
                        </a:rPr>
                        <a:t>製剤が毒物からの変更</a:t>
                      </a:r>
                      <a:endParaRPr lang="en-US" altLang="ja-JP" sz="1400" b="0" i="0" u="none" strike="noStrike" dirty="0">
                        <a:solidFill>
                          <a:srgbClr val="FF0000"/>
                        </a:solidFill>
                        <a:latin typeface="ＭＳ Ｐゴシック"/>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400" b="0" i="0" u="none" strike="noStrike" dirty="0">
                          <a:solidFill>
                            <a:srgbClr val="FF0000"/>
                          </a:solidFill>
                          <a:latin typeface="ＭＳ Ｐゴシック"/>
                        </a:rPr>
                        <a:t>（これにより、</a:t>
                      </a:r>
                      <a:r>
                        <a:rPr lang="en-US" altLang="ja-JP" sz="1400" b="0" i="0" u="none" strike="noStrike" dirty="0">
                          <a:solidFill>
                            <a:srgbClr val="FF0000"/>
                          </a:solidFill>
                          <a:latin typeface="ＭＳ Ｐゴシック"/>
                        </a:rPr>
                        <a:t>1.5</a:t>
                      </a:r>
                      <a:r>
                        <a:rPr lang="ja-JP" altLang="en-US" sz="1400" b="0" i="0" u="none" strike="noStrike" dirty="0">
                          <a:solidFill>
                            <a:srgbClr val="FF0000"/>
                          </a:solidFill>
                          <a:latin typeface="ＭＳ Ｐゴシック"/>
                        </a:rPr>
                        <a:t>％以下の製剤が劇物に指定）</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Text Box 2"/>
          <p:cNvSpPr txBox="1">
            <a:spLocks noChangeArrowheads="1"/>
          </p:cNvSpPr>
          <p:nvPr/>
        </p:nvSpPr>
        <p:spPr bwMode="auto">
          <a:xfrm>
            <a:off x="323528" y="980381"/>
            <a:ext cx="3260829"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新しく劇物に指定された物質</a:t>
            </a:r>
          </a:p>
        </p:txBody>
      </p:sp>
      <p:sp>
        <p:nvSpPr>
          <p:cNvPr id="13" name="テキスト ボックス 12"/>
          <p:cNvSpPr txBox="1"/>
          <p:nvPr/>
        </p:nvSpPr>
        <p:spPr>
          <a:xfrm>
            <a:off x="575764" y="5725705"/>
            <a:ext cx="8388725" cy="1015663"/>
          </a:xfrm>
          <a:prstGeom prst="rect">
            <a:avLst/>
          </a:prstGeom>
          <a:noFill/>
        </p:spPr>
        <p:txBody>
          <a:bodyPr wrap="square" rtlCol="0">
            <a:spAutoFit/>
          </a:bodyPr>
          <a:lstStyle/>
          <a:p>
            <a:endParaRPr lang="en-US" altLang="ja-JP" sz="1600" dirty="0">
              <a:latin typeface="+mn-ea"/>
            </a:endParaRPr>
          </a:p>
          <a:p>
            <a:br>
              <a:rPr lang="ja-JP" altLang="en-US" sz="1600" dirty="0">
                <a:latin typeface="+mn-ea"/>
              </a:rPr>
            </a:br>
            <a:r>
              <a:rPr lang="en-US" altLang="ja-JP" sz="1400" dirty="0"/>
              <a:t>1,2-</a:t>
            </a:r>
            <a:r>
              <a:rPr lang="ja-JP" altLang="en-US" sz="1400" dirty="0"/>
              <a:t>ジ（</a:t>
            </a:r>
            <a:r>
              <a:rPr lang="en-US" altLang="ja-JP" sz="1400" dirty="0"/>
              <a:t>2-{4-[2-(2-</a:t>
            </a:r>
            <a:r>
              <a:rPr lang="ja-JP" altLang="en-US" sz="1400" dirty="0"/>
              <a:t>メチルプロポキシ</a:t>
            </a:r>
            <a:r>
              <a:rPr lang="en-US" altLang="ja-JP" sz="1400" dirty="0"/>
              <a:t>)</a:t>
            </a:r>
            <a:r>
              <a:rPr lang="ja-JP" altLang="en-US" sz="1400" dirty="0"/>
              <a:t>カルボニル</a:t>
            </a:r>
            <a:r>
              <a:rPr lang="en-US" altLang="ja-JP" sz="1400" dirty="0"/>
              <a:t>-2-</a:t>
            </a:r>
            <a:r>
              <a:rPr lang="ja-JP" altLang="en-US" sz="1400" dirty="0"/>
              <a:t>シアノエテニル</a:t>
            </a:r>
            <a:r>
              <a:rPr lang="en-US" altLang="ja-JP" sz="1400" dirty="0"/>
              <a:t>]</a:t>
            </a:r>
            <a:r>
              <a:rPr lang="ja-JP" altLang="en-US" sz="1400" dirty="0"/>
              <a:t>フェニルチオ｝エトキシ）エタン</a:t>
            </a:r>
            <a:endParaRPr lang="en-US" altLang="ja-JP" sz="1400" dirty="0"/>
          </a:p>
          <a:p>
            <a:r>
              <a:rPr lang="ja-JP" altLang="ja-JP" sz="1400" dirty="0"/>
              <a:t>及びこれを含有する製剤</a:t>
            </a:r>
            <a:endParaRPr lang="ja-JP" altLang="en-US" sz="1400" dirty="0">
              <a:latin typeface="+mn-ea"/>
            </a:endParaRPr>
          </a:p>
        </p:txBody>
      </p:sp>
      <p:sp>
        <p:nvSpPr>
          <p:cNvPr id="14" name="Text Box 2"/>
          <p:cNvSpPr txBox="1">
            <a:spLocks noChangeArrowheads="1"/>
          </p:cNvSpPr>
          <p:nvPr/>
        </p:nvSpPr>
        <p:spPr bwMode="auto">
          <a:xfrm>
            <a:off x="452169" y="5826445"/>
            <a:ext cx="2877711" cy="400110"/>
          </a:xfrm>
          <a:prstGeom prst="rect">
            <a:avLst/>
          </a:prstGeom>
          <a:noFill/>
          <a:ln w="25400" algn="ctr">
            <a:noFill/>
            <a:miter lim="800000"/>
            <a:headEnd/>
            <a:tailEnd/>
          </a:ln>
          <a:effectLst/>
        </p:spPr>
        <p:txBody>
          <a:bodyPr wrap="none">
            <a:spAutoFit/>
          </a:bodyPr>
          <a:lstStyle/>
          <a:p>
            <a:pPr algn="l"/>
            <a:r>
              <a:rPr lang="ja-JP" altLang="en-US" sz="2000" dirty="0">
                <a:solidFill>
                  <a:schemeClr val="tx1"/>
                </a:solidFill>
              </a:rPr>
              <a:t>劇物から除外された物質</a:t>
            </a:r>
          </a:p>
        </p:txBody>
      </p:sp>
      <p:sp>
        <p:nvSpPr>
          <p:cNvPr id="15" name="Text Box 3"/>
          <p:cNvSpPr txBox="1">
            <a:spLocks noChangeArrowheads="1"/>
          </p:cNvSpPr>
          <p:nvPr/>
        </p:nvSpPr>
        <p:spPr bwMode="auto">
          <a:xfrm>
            <a:off x="7524328" y="5871740"/>
            <a:ext cx="1354858" cy="369332"/>
          </a:xfrm>
          <a:prstGeom prst="rect">
            <a:avLst/>
          </a:prstGeom>
          <a:noFill/>
          <a:ln w="25400" algn="ctr">
            <a:noFill/>
            <a:miter lim="800000"/>
            <a:headEnd/>
            <a:tailEnd/>
          </a:ln>
          <a:effectLst/>
        </p:spPr>
        <p:txBody>
          <a:bodyPr wrap="none">
            <a:spAutoFit/>
          </a:bodyPr>
          <a:lstStyle/>
          <a:p>
            <a:pPr algn="l"/>
            <a:r>
              <a:rPr lang="en-US" altLang="ja-JP" dirty="0"/>
              <a:t>R4.1.28</a:t>
            </a:r>
            <a:r>
              <a:rPr lang="ja-JP" altLang="en-US" dirty="0"/>
              <a:t>施行</a:t>
            </a:r>
          </a:p>
        </p:txBody>
      </p:sp>
      <p:graphicFrame>
        <p:nvGraphicFramePr>
          <p:cNvPr id="4" name="オブジェクト 3">
            <a:extLst>
              <a:ext uri="{FF2B5EF4-FFF2-40B4-BE49-F238E27FC236}">
                <a16:creationId xmlns:a16="http://schemas.microsoft.com/office/drawing/2014/main" id="{7840AB77-58B6-4627-9D24-12199ECA96DD}"/>
              </a:ext>
            </a:extLst>
          </p:cNvPr>
          <p:cNvGraphicFramePr>
            <a:graphicFrameLocks noChangeAspect="1"/>
          </p:cNvGraphicFramePr>
          <p:nvPr>
            <p:extLst>
              <p:ext uri="{D42A27DB-BD31-4B8C-83A1-F6EECF244321}">
                <p14:modId xmlns:p14="http://schemas.microsoft.com/office/powerpoint/2010/main" val="4048989035"/>
              </p:ext>
            </p:extLst>
          </p:nvPr>
        </p:nvGraphicFramePr>
        <p:xfrm>
          <a:off x="4827002" y="2325379"/>
          <a:ext cx="1494642" cy="691286"/>
        </p:xfrm>
        <a:graphic>
          <a:graphicData uri="http://schemas.openxmlformats.org/presentationml/2006/ole">
            <mc:AlternateContent xmlns:mc="http://schemas.openxmlformats.org/markup-compatibility/2006">
              <mc:Choice xmlns:v="urn:schemas-microsoft-com:vml" Requires="v">
                <p:oleObj spid="_x0000_s15413" name="CS ChemDraw Drawing" r:id="rId4" imgW="1868302" imgH="864108" progId="ChemDraw.Document.6.0">
                  <p:embed/>
                </p:oleObj>
              </mc:Choice>
              <mc:Fallback>
                <p:oleObj name="CS ChemDraw Drawing" r:id="rId4" imgW="1868302" imgH="864108" progId="ChemDraw.Document.6.0">
                  <p:embed/>
                  <p:pic>
                    <p:nvPicPr>
                      <p:cNvPr id="0" name=""/>
                      <p:cNvPicPr/>
                      <p:nvPr/>
                    </p:nvPicPr>
                    <p:blipFill>
                      <a:blip r:embed="rId5"/>
                      <a:stretch>
                        <a:fillRect/>
                      </a:stretch>
                    </p:blipFill>
                    <p:spPr>
                      <a:xfrm>
                        <a:off x="4827002" y="2325379"/>
                        <a:ext cx="1494642" cy="691286"/>
                      </a:xfrm>
                      <a:prstGeom prst="rect">
                        <a:avLst/>
                      </a:prstGeom>
                    </p:spPr>
                  </p:pic>
                </p:oleObj>
              </mc:Fallback>
            </mc:AlternateContent>
          </a:graphicData>
        </a:graphic>
      </p:graphicFrame>
      <p:graphicFrame>
        <p:nvGraphicFramePr>
          <p:cNvPr id="5" name="オブジェクト 4">
            <a:extLst>
              <a:ext uri="{FF2B5EF4-FFF2-40B4-BE49-F238E27FC236}">
                <a16:creationId xmlns:a16="http://schemas.microsoft.com/office/drawing/2014/main" id="{52866C17-AA3E-4007-A8DA-991694CD6A91}"/>
              </a:ext>
            </a:extLst>
          </p:cNvPr>
          <p:cNvGraphicFramePr>
            <a:graphicFrameLocks noChangeAspect="1"/>
          </p:cNvGraphicFramePr>
          <p:nvPr>
            <p:extLst>
              <p:ext uri="{D42A27DB-BD31-4B8C-83A1-F6EECF244321}">
                <p14:modId xmlns:p14="http://schemas.microsoft.com/office/powerpoint/2010/main" val="2905996787"/>
              </p:ext>
            </p:extLst>
          </p:nvPr>
        </p:nvGraphicFramePr>
        <p:xfrm>
          <a:off x="5201888" y="3228180"/>
          <a:ext cx="1177454" cy="837677"/>
        </p:xfrm>
        <a:graphic>
          <a:graphicData uri="http://schemas.openxmlformats.org/presentationml/2006/ole">
            <mc:AlternateContent xmlns:mc="http://schemas.openxmlformats.org/markup-compatibility/2006">
              <mc:Choice xmlns:v="urn:schemas-microsoft-com:vml" Requires="v">
                <p:oleObj spid="_x0000_s15414" name="CS ChemDraw Drawing" r:id="rId6" imgW="1471818" imgH="1047096" progId="ChemDraw.Document.6.0">
                  <p:embed/>
                </p:oleObj>
              </mc:Choice>
              <mc:Fallback>
                <p:oleObj name="CS ChemDraw Drawing" r:id="rId6" imgW="1471818" imgH="1047096" progId="ChemDraw.Document.6.0">
                  <p:embed/>
                  <p:pic>
                    <p:nvPicPr>
                      <p:cNvPr id="0" name=""/>
                      <p:cNvPicPr/>
                      <p:nvPr/>
                    </p:nvPicPr>
                    <p:blipFill>
                      <a:blip r:embed="rId7"/>
                      <a:stretch>
                        <a:fillRect/>
                      </a:stretch>
                    </p:blipFill>
                    <p:spPr>
                      <a:xfrm>
                        <a:off x="5201888" y="3228180"/>
                        <a:ext cx="1177454" cy="837677"/>
                      </a:xfrm>
                      <a:prstGeom prst="rect">
                        <a:avLst/>
                      </a:prstGeom>
                    </p:spPr>
                  </p:pic>
                </p:oleObj>
              </mc:Fallback>
            </mc:AlternateContent>
          </a:graphicData>
        </a:graphic>
      </p:graphicFrame>
      <p:graphicFrame>
        <p:nvGraphicFramePr>
          <p:cNvPr id="6" name="オブジェクト 5">
            <a:extLst>
              <a:ext uri="{FF2B5EF4-FFF2-40B4-BE49-F238E27FC236}">
                <a16:creationId xmlns:a16="http://schemas.microsoft.com/office/drawing/2014/main" id="{0698EAF1-C252-4E38-ADEC-A7CBF779AD91}"/>
              </a:ext>
            </a:extLst>
          </p:cNvPr>
          <p:cNvGraphicFramePr>
            <a:graphicFrameLocks noChangeAspect="1"/>
          </p:cNvGraphicFramePr>
          <p:nvPr>
            <p:extLst>
              <p:ext uri="{D42A27DB-BD31-4B8C-83A1-F6EECF244321}">
                <p14:modId xmlns:p14="http://schemas.microsoft.com/office/powerpoint/2010/main" val="818565273"/>
              </p:ext>
            </p:extLst>
          </p:nvPr>
        </p:nvGraphicFramePr>
        <p:xfrm>
          <a:off x="4499992" y="4186851"/>
          <a:ext cx="2437230" cy="1382573"/>
        </p:xfrm>
        <a:graphic>
          <a:graphicData uri="http://schemas.openxmlformats.org/presentationml/2006/ole">
            <mc:AlternateContent xmlns:mc="http://schemas.openxmlformats.org/markup-compatibility/2006">
              <mc:Choice xmlns:v="urn:schemas-microsoft-com:vml" Requires="v">
                <p:oleObj spid="_x0000_s15415" name="CS ChemDraw Drawing" r:id="rId8" imgW="3046537" imgH="1728216" progId="ChemDraw.Document.6.0">
                  <p:embed/>
                </p:oleObj>
              </mc:Choice>
              <mc:Fallback>
                <p:oleObj name="CS ChemDraw Drawing" r:id="rId8" imgW="3046537" imgH="1728216" progId="ChemDraw.Document.6.0">
                  <p:embed/>
                  <p:pic>
                    <p:nvPicPr>
                      <p:cNvPr id="0" name=""/>
                      <p:cNvPicPr/>
                      <p:nvPr/>
                    </p:nvPicPr>
                    <p:blipFill>
                      <a:blip r:embed="rId9"/>
                      <a:stretch>
                        <a:fillRect/>
                      </a:stretch>
                    </p:blipFill>
                    <p:spPr>
                      <a:xfrm>
                        <a:off x="4499992" y="4186851"/>
                        <a:ext cx="2437230" cy="1382573"/>
                      </a:xfrm>
                      <a:prstGeom prst="rect">
                        <a:avLst/>
                      </a:prstGeom>
                    </p:spPr>
                  </p:pic>
                </p:oleObj>
              </mc:Fallback>
            </mc:AlternateContent>
          </a:graphicData>
        </a:graphic>
      </p:graphicFrame>
    </p:spTree>
    <p:extLst>
      <p:ext uri="{BB962C8B-B14F-4D97-AF65-F5344CB8AC3E}">
        <p14:creationId xmlns:p14="http://schemas.microsoft.com/office/powerpoint/2010/main" val="3956274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971600" y="52555"/>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437647" y="780723"/>
            <a:ext cx="1237839"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R2.7.1</a:t>
            </a:r>
            <a:r>
              <a:rPr lang="ja-JP" altLang="en-US" dirty="0">
                <a:solidFill>
                  <a:srgbClr val="FF0000"/>
                </a:solidFill>
              </a:rPr>
              <a:t>施行</a:t>
            </a:r>
          </a:p>
        </p:txBody>
      </p:sp>
      <p:sp>
        <p:nvSpPr>
          <p:cNvPr id="8" name="Text Box 2"/>
          <p:cNvSpPr txBox="1">
            <a:spLocks noChangeArrowheads="1"/>
          </p:cNvSpPr>
          <p:nvPr/>
        </p:nvSpPr>
        <p:spPr bwMode="auto">
          <a:xfrm>
            <a:off x="168120" y="714883"/>
            <a:ext cx="4180953" cy="461665"/>
          </a:xfrm>
          <a:prstGeom prst="rect">
            <a:avLst/>
          </a:prstGeom>
          <a:noFill/>
          <a:ln w="25400" algn="ctr">
            <a:noFill/>
            <a:miter lim="800000"/>
            <a:headEnd/>
            <a:tailEnd/>
          </a:ln>
          <a:effectLst/>
        </p:spPr>
        <p:txBody>
          <a:bodyPr wrap="none">
            <a:spAutoFit/>
          </a:bodyPr>
          <a:lstStyle/>
          <a:p>
            <a:pPr algn="l"/>
            <a:r>
              <a:rPr lang="ja-JP" altLang="en-US" sz="2400" dirty="0">
                <a:solidFill>
                  <a:schemeClr val="tx1"/>
                </a:solidFill>
              </a:rPr>
              <a:t>新しく毒劇物に指定された物質</a:t>
            </a:r>
          </a:p>
        </p:txBody>
      </p:sp>
      <p:graphicFrame>
        <p:nvGraphicFramePr>
          <p:cNvPr id="14" name="表 13">
            <a:extLst>
              <a:ext uri="{FF2B5EF4-FFF2-40B4-BE49-F238E27FC236}">
                <a16:creationId xmlns:a16="http://schemas.microsoft.com/office/drawing/2014/main" id="{B589CC0A-EE39-4480-A300-AF9195A61577}"/>
              </a:ext>
            </a:extLst>
          </p:cNvPr>
          <p:cNvGraphicFramePr>
            <a:graphicFrameLocks noGrp="1"/>
          </p:cNvGraphicFramePr>
          <p:nvPr>
            <p:extLst>
              <p:ext uri="{D42A27DB-BD31-4B8C-83A1-F6EECF244321}">
                <p14:modId xmlns:p14="http://schemas.microsoft.com/office/powerpoint/2010/main" val="750912190"/>
              </p:ext>
            </p:extLst>
          </p:nvPr>
        </p:nvGraphicFramePr>
        <p:xfrm>
          <a:off x="179512" y="1124744"/>
          <a:ext cx="8640962" cy="5331186"/>
        </p:xfrm>
        <a:graphic>
          <a:graphicData uri="http://schemas.openxmlformats.org/drawingml/2006/table">
            <a:tbl>
              <a:tblPr/>
              <a:tblGrid>
                <a:gridCol w="360040">
                  <a:extLst>
                    <a:ext uri="{9D8B030D-6E8A-4147-A177-3AD203B41FA5}">
                      <a16:colId xmlns:a16="http://schemas.microsoft.com/office/drawing/2014/main" val="20000"/>
                    </a:ext>
                  </a:extLst>
                </a:gridCol>
                <a:gridCol w="259228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gridCol w="1008112">
                  <a:extLst>
                    <a:ext uri="{9D8B030D-6E8A-4147-A177-3AD203B41FA5}">
                      <a16:colId xmlns:a16="http://schemas.microsoft.com/office/drawing/2014/main" val="20004"/>
                    </a:ext>
                  </a:extLst>
                </a:gridCol>
                <a:gridCol w="1512170">
                  <a:extLst>
                    <a:ext uri="{9D8B030D-6E8A-4147-A177-3AD203B41FA5}">
                      <a16:colId xmlns:a16="http://schemas.microsoft.com/office/drawing/2014/main" val="2848173485"/>
                    </a:ext>
                  </a:extLst>
                </a:gridCol>
              </a:tblGrid>
              <a:tr h="224475">
                <a:tc>
                  <a:txBody>
                    <a:bodyPr/>
                    <a:lstStyle/>
                    <a:p>
                      <a:pPr algn="l" fontAlgn="ctr"/>
                      <a:r>
                        <a:rPr lang="ja-JP" altLang="en-US" sz="1400" b="0" i="0" u="none" strike="noStrike" dirty="0">
                          <a:solidFill>
                            <a:srgbClr val="000000"/>
                          </a:solidFill>
                          <a:latin typeface="ＭＳ Ｐゴシック"/>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latin typeface="+mn-ea"/>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000" b="0" i="0" u="none" strike="noStrike" dirty="0">
                          <a:solidFill>
                            <a:srgbClr val="000000"/>
                          </a:solidFill>
                          <a:latin typeface="+mn-ea"/>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latin typeface="+mn-ea"/>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latin typeface="+mn-ea"/>
                          <a:ea typeface="+mn-ea"/>
                        </a:rPr>
                        <a:t>　</a:t>
                      </a:r>
                      <a:r>
                        <a:rPr lang="en-US" altLang="ja-JP" sz="1000" b="0" i="0" u="none" strike="noStrike" dirty="0">
                          <a:solidFill>
                            <a:srgbClr val="000000"/>
                          </a:solidFill>
                          <a:latin typeface="+mn-ea"/>
                          <a:ea typeface="+mn-ea"/>
                        </a:rPr>
                        <a:t>OCCS</a:t>
                      </a:r>
                      <a:r>
                        <a:rPr lang="ja-JP" altLang="en-US" sz="1000" b="0" i="0" u="none" strike="noStrike" dirty="0">
                          <a:solidFill>
                            <a:srgbClr val="000000"/>
                          </a:solidFill>
                          <a:latin typeface="+mn-ea"/>
                          <a:ea typeface="+mn-ea"/>
                        </a:rPr>
                        <a:t>在庫数</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latin typeface="+mn-ea"/>
                          <a:ea typeface="+mn-ea"/>
                        </a:rPr>
                        <a:t>　備　考</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0327">
                <a:tc rowSpan="2">
                  <a:txBody>
                    <a:bodyPr/>
                    <a:lstStyle/>
                    <a:p>
                      <a:pPr algn="ctr" fontAlgn="ctr"/>
                      <a:r>
                        <a:rPr lang="ja-JP" altLang="en-US" sz="1200" b="1" i="0" u="none" strike="noStrike" dirty="0">
                          <a:solidFill>
                            <a:schemeClr val="bg1"/>
                          </a:solidFill>
                          <a:latin typeface="ＭＳ Ｐゴシック"/>
                        </a:rPr>
                        <a:t>毒</a:t>
                      </a:r>
                      <a:br>
                        <a:rPr lang="ja-JP" altLang="en-US" sz="1200" b="1" i="0" u="none" strike="noStrike" dirty="0">
                          <a:solidFill>
                            <a:schemeClr val="bg1"/>
                          </a:solidFill>
                          <a:latin typeface="ＭＳ Ｐゴシック"/>
                        </a:rPr>
                      </a:br>
                      <a:r>
                        <a:rPr lang="ja-JP" altLang="en-US" sz="1200" b="1" i="0" u="none" strike="noStrike" dirty="0">
                          <a:solidFill>
                            <a:schemeClr val="bg1"/>
                          </a:solidFill>
                          <a:latin typeface="ＭＳ Ｐゴシック"/>
                        </a:rPr>
                        <a:t>物</a:t>
                      </a:r>
                      <a:endParaRPr lang="ja-JP" altLang="en-US" sz="1200" b="0" i="0" u="none" strike="noStrike" dirty="0">
                        <a:solidFill>
                          <a:schemeClr val="bg1"/>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酸化コバルト（Ⅱ）</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1307-96-6</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err="1">
                          <a:solidFill>
                            <a:srgbClr val="000000"/>
                          </a:solidFill>
                          <a:latin typeface="+mn-ea"/>
                          <a:ea typeface="+mn-ea"/>
                        </a:rPr>
                        <a:t>CoO</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b="0" i="0" u="none" strike="noStrike" kern="1200" dirty="0">
                          <a:solidFill>
                            <a:schemeClr val="tx1"/>
                          </a:solidFill>
                          <a:effectLst/>
                          <a:latin typeface="+mn-ea"/>
                          <a:ea typeface="+mn-ea"/>
                          <a:cs typeface="+mn-cs"/>
                        </a:rPr>
                        <a:t>8</a:t>
                      </a:r>
                      <a:r>
                        <a:rPr kumimoji="1" lang="ja-JP" altLang="ja-JP" sz="1000" kern="1200" dirty="0">
                          <a:solidFill>
                            <a:schemeClr val="tx1"/>
                          </a:solidFill>
                          <a:effectLst/>
                          <a:latin typeface="+mn-ea"/>
                          <a:ea typeface="+mn-ea"/>
                          <a:cs typeface="+mn-cs"/>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43270">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ジブチル（ジクロロ）スタンナン</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683-18-1</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Bu</a:t>
                      </a:r>
                      <a:r>
                        <a:rPr lang="en-US" altLang="ja-JP" sz="800" b="0" i="0" u="none" strike="noStrike" baseline="-25000" dirty="0">
                          <a:solidFill>
                            <a:srgbClr val="000000"/>
                          </a:solidFill>
                          <a:latin typeface="+mn-ea"/>
                          <a:ea typeface="+mn-ea"/>
                        </a:rPr>
                        <a:t>2</a:t>
                      </a:r>
                      <a:r>
                        <a:rPr lang="en-US" altLang="ja-JP" sz="800" b="0" i="0" u="none" strike="noStrike" dirty="0">
                          <a:solidFill>
                            <a:srgbClr val="000000"/>
                          </a:solidFill>
                          <a:latin typeface="+mn-ea"/>
                          <a:ea typeface="+mn-ea"/>
                        </a:rPr>
                        <a:t>SnCl</a:t>
                      </a:r>
                      <a:r>
                        <a:rPr lang="en-US" altLang="ja-JP" sz="800" b="0" i="0" u="none" strike="noStrike" baseline="-25000" dirty="0">
                          <a:solidFill>
                            <a:srgbClr val="000000"/>
                          </a:solidFill>
                          <a:latin typeface="+mn-ea"/>
                          <a:ea typeface="+mn-ea"/>
                        </a:rPr>
                        <a:t>2</a:t>
                      </a:r>
                      <a:endParaRPr lang="ja-JP" altLang="en-US" sz="800" b="0" i="0" u="none" strike="noStrike" baseline="-2500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20</a:t>
                      </a:r>
                      <a:r>
                        <a:rPr kumimoji="1" lang="ja-JP" altLang="ja-JP" sz="1000" kern="1200" dirty="0">
                          <a:solidFill>
                            <a:schemeClr val="tx1"/>
                          </a:solidFill>
                          <a:effectLst/>
                          <a:latin typeface="+mn-ea"/>
                          <a:ea typeface="+mn-ea"/>
                          <a:cs typeface="+mn-cs"/>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60040">
                <a:tc rowSpan="14">
                  <a:txBody>
                    <a:bodyPr/>
                    <a:lstStyle/>
                    <a:p>
                      <a:pPr algn="ctr" fontAlgn="ctr"/>
                      <a:r>
                        <a:rPr lang="ja-JP" altLang="en-US" sz="1200" b="1" i="0" u="none" strike="noStrike" dirty="0">
                          <a:solidFill>
                            <a:srgbClr val="FF0000"/>
                          </a:solidFill>
                          <a:latin typeface="ＭＳ Ｐゴシック"/>
                        </a:rPr>
                        <a:t>劇</a:t>
                      </a:r>
                      <a:endParaRPr lang="en-US" altLang="ja-JP" sz="1200" b="1" i="0" u="none" strike="noStrike" dirty="0">
                        <a:solidFill>
                          <a:srgbClr val="FF0000"/>
                        </a:solidFill>
                        <a:latin typeface="ＭＳ Ｐゴシック"/>
                      </a:endParaRPr>
                    </a:p>
                    <a:p>
                      <a:pPr algn="ctr" fontAlgn="ctr"/>
                      <a:br>
                        <a:rPr lang="ja-JP" altLang="en-US" sz="1200" b="1" i="0" u="none" strike="noStrike" dirty="0">
                          <a:solidFill>
                            <a:srgbClr val="FF0000"/>
                          </a:solidFill>
                          <a:latin typeface="ＭＳ Ｐゴシック"/>
                        </a:rPr>
                      </a:br>
                      <a:r>
                        <a:rPr lang="ja-JP" altLang="en-US" sz="1200" b="1" i="0" u="none" strike="noStrike" dirty="0">
                          <a:solidFill>
                            <a:srgbClr val="FF0000"/>
                          </a:solidFill>
                          <a:latin typeface="ＭＳ Ｐゴシック"/>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1-</a:t>
                      </a:r>
                      <a:r>
                        <a:rPr kumimoji="1" lang="ja-JP" altLang="ja-JP" sz="1100" kern="1200" dirty="0">
                          <a:solidFill>
                            <a:schemeClr val="tx1"/>
                          </a:solidFill>
                          <a:effectLst/>
                          <a:latin typeface="+mn-ea"/>
                          <a:ea typeface="+mn-ea"/>
                          <a:cs typeface="+mn-cs"/>
                        </a:rPr>
                        <a:t>アミノプロパン</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オール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78-96-6</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11</a:t>
                      </a:r>
                      <a:r>
                        <a:rPr kumimoji="1" lang="ja-JP" altLang="ja-JP" sz="1000" kern="1200" dirty="0">
                          <a:solidFill>
                            <a:schemeClr val="tx1"/>
                          </a:solidFill>
                          <a:effectLst/>
                          <a:latin typeface="+mn-ea"/>
                          <a:ea typeface="+mn-ea"/>
                          <a:cs typeface="+mn-cs"/>
                        </a:rPr>
                        <a:t>本</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4</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00364">
                <a:tc vMerge="1">
                  <a:txBody>
                    <a:bodyPr/>
                    <a:lstStyle/>
                    <a:p>
                      <a:pPr algn="l" fontAlgn="ctr"/>
                      <a:endParaRPr lang="ja-JP" altLang="en-US" sz="1600" b="0" i="0" u="none" strike="noStrike" dirty="0">
                        <a:solidFill>
                          <a:srgbClr val="00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イソブトキシエタノール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4439-24-1</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dirty="0">
                          <a:solidFill>
                            <a:schemeClr val="tx1"/>
                          </a:solidFill>
                          <a:effectLst/>
                          <a:latin typeface="+mn-ea"/>
                          <a:ea typeface="+mn-ea"/>
                          <a:cs typeface="+mn-cs"/>
                        </a:rPr>
                        <a:t>1</a:t>
                      </a:r>
                      <a:r>
                        <a:rPr kumimoji="1" lang="ja-JP" altLang="ja-JP" sz="1000" kern="1200" dirty="0">
                          <a:solidFill>
                            <a:schemeClr val="tx1"/>
                          </a:solidFill>
                          <a:effectLst/>
                          <a:latin typeface="+mn-ea"/>
                          <a:ea typeface="+mn-ea"/>
                          <a:cs typeface="+mn-cs"/>
                        </a:rPr>
                        <a:t>本</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10</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3732">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オキシラン</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イルメチル＝メタクリラート</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106-91-2</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11</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76374">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1-</a:t>
                      </a:r>
                      <a:r>
                        <a:rPr kumimoji="1" lang="ja-JP" altLang="ja-JP" sz="1100" kern="1200" dirty="0">
                          <a:solidFill>
                            <a:schemeClr val="tx1"/>
                          </a:solidFill>
                          <a:effectLst/>
                          <a:latin typeface="+mn-ea"/>
                          <a:ea typeface="+mn-ea"/>
                          <a:cs typeface="+mn-cs"/>
                        </a:rPr>
                        <a:t>クロロ</a:t>
                      </a:r>
                      <a:r>
                        <a:rPr kumimoji="1" lang="en-US" altLang="ja-JP" sz="1100" kern="1200" dirty="0">
                          <a:solidFill>
                            <a:schemeClr val="tx1"/>
                          </a:solidFill>
                          <a:effectLst/>
                          <a:latin typeface="+mn-ea"/>
                          <a:ea typeface="+mn-ea"/>
                          <a:cs typeface="+mn-cs"/>
                        </a:rPr>
                        <a:t>-4-</a:t>
                      </a:r>
                      <a:r>
                        <a:rPr kumimoji="1" lang="ja-JP" altLang="ja-JP" sz="1100" kern="1200" dirty="0">
                          <a:solidFill>
                            <a:schemeClr val="tx1"/>
                          </a:solidFill>
                          <a:effectLst/>
                          <a:latin typeface="+mn-ea"/>
                          <a:ea typeface="+mn-ea"/>
                          <a:cs typeface="+mn-cs"/>
                        </a:rPr>
                        <a:t>ニトロベンゼン</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100-00-5</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16</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9636520"/>
                  </a:ext>
                </a:extLst>
              </a:tr>
              <a:tr h="176374">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2,4-</a:t>
                      </a:r>
                      <a:r>
                        <a:rPr kumimoji="1" lang="ja-JP" altLang="ja-JP" sz="1100" kern="1200" dirty="0">
                          <a:solidFill>
                            <a:schemeClr val="tx1"/>
                          </a:solidFill>
                          <a:effectLst/>
                          <a:latin typeface="+mn-ea"/>
                          <a:ea typeface="+mn-ea"/>
                          <a:cs typeface="+mn-cs"/>
                        </a:rPr>
                        <a:t>ジクロロフェノール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120-83-2</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11</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3794824"/>
                  </a:ext>
                </a:extLst>
              </a:tr>
              <a:tr h="352747">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ノニルフェノール</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25154-52-3</a:t>
                      </a:r>
                    </a:p>
                    <a:p>
                      <a:pPr algn="ctr" fontAlgn="ctr"/>
                      <a:r>
                        <a:rPr lang="en-US" altLang="ja-JP" sz="1000" b="0" i="0" u="none" strike="noStrike" dirty="0">
                          <a:solidFill>
                            <a:srgbClr val="000000"/>
                          </a:solidFill>
                          <a:latin typeface="+mn-ea"/>
                          <a:ea typeface="+mn-ea"/>
                        </a:rPr>
                        <a:t>84852-15-3</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10</a:t>
                      </a:r>
                      <a:r>
                        <a:rPr lang="ja-JP" altLang="en-US" sz="1000" b="0" i="0" u="none" strike="noStrike" dirty="0">
                          <a:solidFill>
                            <a:srgbClr val="000000"/>
                          </a:solidFill>
                          <a:latin typeface="+mn-ea"/>
                          <a:ea typeface="+mn-ea"/>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6737145"/>
                  </a:ext>
                </a:extLst>
              </a:tr>
              <a:tr h="352747">
                <a:tc vMerge="1">
                  <a:txBody>
                    <a:bodyPr/>
                    <a:lstStyle/>
                    <a:p>
                      <a:endParaRPr kumimoji="1" lang="ja-JP" altLang="en-US"/>
                    </a:p>
                  </a:txBody>
                  <a:tcPr/>
                </a:tc>
                <a:tc>
                  <a:txBody>
                    <a:bodyPr/>
                    <a:lstStyle/>
                    <a:p>
                      <a:pPr algn="l" fontAlgn="ctr"/>
                      <a:r>
                        <a:rPr kumimoji="1" lang="ja-JP" altLang="en-US" sz="1100" kern="1200" dirty="0">
                          <a:solidFill>
                            <a:schemeClr val="tx1"/>
                          </a:solidFill>
                          <a:effectLst/>
                          <a:latin typeface="+mn-ea"/>
                          <a:ea typeface="+mn-ea"/>
                          <a:cs typeface="+mn-cs"/>
                        </a:rPr>
                        <a:t>　</a:t>
                      </a:r>
                      <a:r>
                        <a:rPr kumimoji="1" lang="en-US" altLang="ja-JP" sz="1100" kern="1200" dirty="0">
                          <a:solidFill>
                            <a:schemeClr val="tx1"/>
                          </a:solidFill>
                          <a:effectLst/>
                          <a:latin typeface="+mn-ea"/>
                          <a:ea typeface="+mn-ea"/>
                          <a:cs typeface="+mn-cs"/>
                        </a:rPr>
                        <a:t>1-</a:t>
                      </a:r>
                      <a:r>
                        <a:rPr kumimoji="1" lang="ja-JP" altLang="ja-JP" sz="1100" kern="1200" dirty="0">
                          <a:solidFill>
                            <a:schemeClr val="tx1"/>
                          </a:solidFill>
                          <a:effectLst/>
                          <a:latin typeface="+mn-ea"/>
                          <a:ea typeface="+mn-ea"/>
                          <a:cs typeface="+mn-cs"/>
                        </a:rPr>
                        <a:t>ビニル</a:t>
                      </a:r>
                      <a:r>
                        <a:rPr kumimoji="1" lang="en-US" altLang="ja-JP" sz="1100" kern="1200" dirty="0">
                          <a:solidFill>
                            <a:schemeClr val="tx1"/>
                          </a:solidFill>
                          <a:effectLst/>
                          <a:latin typeface="+mn-ea"/>
                          <a:ea typeface="+mn-ea"/>
                          <a:cs typeface="+mn-cs"/>
                        </a:rPr>
                        <a:t>-2-</a:t>
                      </a:r>
                      <a:r>
                        <a:rPr kumimoji="1" lang="ja-JP" altLang="ja-JP" sz="1100" kern="1200" dirty="0">
                          <a:solidFill>
                            <a:schemeClr val="tx1"/>
                          </a:solidFill>
                          <a:effectLst/>
                          <a:latin typeface="+mn-ea"/>
                          <a:ea typeface="+mn-ea"/>
                          <a:cs typeface="+mn-cs"/>
                        </a:rPr>
                        <a:t>ピロリドン</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88-12-0</a:t>
                      </a:r>
                      <a:endParaRPr 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en-US" altLang="ja-JP" sz="800" b="0" i="0" u="none" strike="noStrike" dirty="0">
                        <a:solidFill>
                          <a:srgbClr val="000000"/>
                        </a:solidFill>
                        <a:latin typeface="+mn-ea"/>
                        <a:ea typeface="+mn-ea"/>
                      </a:endParaRPr>
                    </a:p>
                    <a:p>
                      <a:pPr algn="ctr" fontAlgn="ct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24</a:t>
                      </a:r>
                      <a:r>
                        <a:rPr lang="ja-JP" altLang="en-US" sz="1000" b="0" i="0" u="none" strike="noStrike" dirty="0">
                          <a:solidFill>
                            <a:srgbClr val="000000"/>
                          </a:solidFill>
                          <a:latin typeface="+mn-ea"/>
                          <a:ea typeface="+mn-ea"/>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10</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8099377"/>
                  </a:ext>
                </a:extLst>
              </a:tr>
              <a:tr h="202025">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a:r>
                        <a:rPr kumimoji="1" lang="ja-JP" altLang="en-US" sz="1100" kern="1200" baseline="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フッ化</a:t>
                      </a:r>
                      <a:r>
                        <a:rPr kumimoji="1" lang="ja-JP" altLang="en-US" sz="1100" kern="1200" dirty="0">
                          <a:solidFill>
                            <a:schemeClr val="tx1"/>
                          </a:solidFill>
                          <a:effectLst/>
                          <a:latin typeface="+mn-ea"/>
                          <a:ea typeface="+mn-ea"/>
                          <a:cs typeface="+mn-cs"/>
                        </a:rPr>
                        <a:t>アンモニウム</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12125-01-8</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NH</a:t>
                      </a:r>
                      <a:r>
                        <a:rPr lang="en-US" altLang="ja-JP" sz="800" b="0" i="0" u="none" strike="noStrike" baseline="-25000" dirty="0">
                          <a:solidFill>
                            <a:srgbClr val="000000"/>
                          </a:solidFill>
                          <a:latin typeface="+mn-ea"/>
                          <a:ea typeface="+mn-ea"/>
                        </a:rPr>
                        <a:t>4</a:t>
                      </a:r>
                      <a:r>
                        <a:rPr lang="en-US" altLang="ja-JP" sz="800" b="0" i="0" u="none" strike="noStrike" dirty="0">
                          <a:solidFill>
                            <a:srgbClr val="000000"/>
                          </a:solidFill>
                          <a:latin typeface="+mn-ea"/>
                          <a:ea typeface="+mn-ea"/>
                        </a:rPr>
                        <a:t>F</a:t>
                      </a:r>
                      <a:endParaRPr lang="ja-JP" altLang="en-US" sz="800" b="0" i="0" u="none" strike="noStrike" baseline="-2500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111</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52747">
                <a:tc vMerge="1">
                  <a:txBody>
                    <a:bodyPr/>
                    <a:lstStyle/>
                    <a:p>
                      <a:endParaRPr kumimoji="1" lang="ja-JP" altLang="en-US"/>
                    </a:p>
                  </a:txBody>
                  <a:tcPr/>
                </a:tc>
                <a:tc>
                  <a:txBody>
                    <a:bodyPr/>
                    <a:lstStyle/>
                    <a:p>
                      <a:pPr algn="l"/>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フッ化ナトリウム</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000" b="0" i="0" u="none" strike="noStrike" dirty="0">
                          <a:solidFill>
                            <a:srgbClr val="000000"/>
                          </a:solidFill>
                          <a:latin typeface="+mn-ea"/>
                          <a:ea typeface="+mn-ea"/>
                        </a:rPr>
                        <a:t>7681-49-4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baseline="0" dirty="0" err="1">
                          <a:solidFill>
                            <a:srgbClr val="000000"/>
                          </a:solidFill>
                          <a:latin typeface="+mn-ea"/>
                          <a:ea typeface="+mn-ea"/>
                        </a:rPr>
                        <a:t>NaF</a:t>
                      </a:r>
                      <a:endParaRPr lang="ja-JP" altLang="en-US" sz="800" b="0" i="0" u="none" strike="noStrike" baseline="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235</a:t>
                      </a:r>
                      <a:r>
                        <a:rPr lang="ja-JP" altLang="en-US" sz="1000" b="0" i="0" u="none" strike="noStrike" dirty="0">
                          <a:solidFill>
                            <a:srgbClr val="000000"/>
                          </a:solidFill>
                          <a:latin typeface="+mn-ea"/>
                          <a:ea typeface="+mn-ea"/>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kumimoji="1" lang="en-US" altLang="ja-JP" sz="1000" kern="1200" dirty="0">
                          <a:solidFill>
                            <a:schemeClr val="tx1"/>
                          </a:solidFill>
                          <a:effectLst/>
                          <a:latin typeface="+mn-ea"/>
                          <a:ea typeface="+mn-ea"/>
                          <a:cs typeface="+mn-cs"/>
                        </a:rPr>
                        <a:t>6</a:t>
                      </a:r>
                      <a:r>
                        <a:rPr kumimoji="1" lang="ja-JP" altLang="ja-JP" sz="1000" kern="1200" dirty="0">
                          <a:solidFill>
                            <a:schemeClr val="tx1"/>
                          </a:solidFill>
                          <a:effectLst/>
                          <a:latin typeface="+mn-ea"/>
                          <a:ea typeface="+mn-ea"/>
                          <a:cs typeface="+mn-cs"/>
                        </a:rPr>
                        <a:t>％以下は除く</a:t>
                      </a:r>
                      <a:endParaRPr lang="ja-JP" altLang="en-US"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8532285"/>
                  </a:ext>
                </a:extLst>
              </a:tr>
              <a:tr h="352747">
                <a:tc vMerge="1">
                  <a:txBody>
                    <a:bodyPr/>
                    <a:lstStyle/>
                    <a:p>
                      <a:endParaRPr kumimoji="1" lang="ja-JP" altLang="en-US"/>
                    </a:p>
                  </a:txBody>
                  <a:tcPr/>
                </a:tc>
                <a:tc>
                  <a:txBody>
                    <a:bodyPr/>
                    <a:lstStyle/>
                    <a:p>
                      <a:pPr algn="l"/>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ベンゼン</a:t>
                      </a:r>
                      <a:r>
                        <a:rPr kumimoji="1" lang="en-US" altLang="ja-JP" sz="1100" kern="1200" dirty="0">
                          <a:solidFill>
                            <a:schemeClr val="tx1"/>
                          </a:solidFill>
                          <a:effectLst/>
                          <a:latin typeface="+mn-ea"/>
                          <a:ea typeface="+mn-ea"/>
                          <a:cs typeface="+mn-cs"/>
                        </a:rPr>
                        <a:t>-1,4-</a:t>
                      </a:r>
                      <a:r>
                        <a:rPr kumimoji="1" lang="ja-JP" altLang="ja-JP" sz="1100" kern="1200" dirty="0">
                          <a:solidFill>
                            <a:schemeClr val="tx1"/>
                          </a:solidFill>
                          <a:effectLst/>
                          <a:latin typeface="+mn-ea"/>
                          <a:ea typeface="+mn-ea"/>
                          <a:cs typeface="+mn-cs"/>
                        </a:rPr>
                        <a:t>ジカルボニル＝ジクロリド</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100-20-9</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ja-JP" altLang="en-US" sz="800" b="0" i="0" u="none" strike="noStrike" baseline="-25000"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1000" b="0" i="0" u="none" strike="noStrike" dirty="0">
                          <a:solidFill>
                            <a:srgbClr val="000000"/>
                          </a:solidFill>
                          <a:latin typeface="+mn-ea"/>
                          <a:ea typeface="+mn-ea"/>
                        </a:rPr>
                        <a:t>13</a:t>
                      </a:r>
                      <a:r>
                        <a:rPr lang="ja-JP" altLang="en-US" sz="1000" b="0" i="0" u="none" strike="noStrike" dirty="0">
                          <a:solidFill>
                            <a:srgbClr val="000000"/>
                          </a:solidFill>
                          <a:latin typeface="+mn-ea"/>
                          <a:ea typeface="+mn-ea"/>
                        </a:rPr>
                        <a:t>本</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000" b="0" i="0" u="none" strike="noStrike" dirty="0">
                          <a:solidFill>
                            <a:srgbClr val="000000"/>
                          </a:solidFill>
                          <a:latin typeface="+mn-ea"/>
                          <a:ea typeface="+mn-ea"/>
                        </a:rPr>
                        <a:t>テレフタロイルクロライド</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0781350"/>
                  </a:ext>
                </a:extLst>
              </a:tr>
              <a:tr h="206926">
                <a:tc vMerge="1">
                  <a:txBody>
                    <a:bodyPr/>
                    <a:lstStyle/>
                    <a:p>
                      <a:endParaRPr kumimoji="1" lang="ja-JP" altLang="en-US"/>
                    </a:p>
                  </a:txBody>
                  <a:tcPr/>
                </a:tc>
                <a:tc>
                  <a:txBody>
                    <a:bodyPr/>
                    <a:lstStyle/>
                    <a:p>
                      <a:pPr algn="l"/>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ベンゾイル＝クロリド</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98-88-4</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err="1">
                          <a:solidFill>
                            <a:srgbClr val="000000"/>
                          </a:solidFill>
                          <a:latin typeface="+mn-ea"/>
                          <a:ea typeface="+mn-ea"/>
                        </a:rPr>
                        <a:t>PhCOCl</a:t>
                      </a:r>
                      <a:endParaRPr 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101</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n-ea"/>
                          <a:ea typeface="+mn-ea"/>
                          <a:cs typeface="+mn-cs"/>
                        </a:rPr>
                        <a:t>0.05</a:t>
                      </a:r>
                      <a:r>
                        <a:rPr kumimoji="1" lang="ja-JP" altLang="ja-JP" sz="1000" b="0" i="0" u="none" strike="noStrike" kern="1200" cap="none" spc="0" normalizeH="0" baseline="0" noProof="0" dirty="0">
                          <a:ln>
                            <a:noFill/>
                          </a:ln>
                          <a:solidFill>
                            <a:prstClr val="black"/>
                          </a:solidFill>
                          <a:effectLst/>
                          <a:uLnTx/>
                          <a:uFillTx/>
                          <a:latin typeface="+mn-ea"/>
                          <a:ea typeface="+mn-ea"/>
                          <a:cs typeface="+mn-cs"/>
                        </a:rPr>
                        <a:t>％以下は除く</a:t>
                      </a:r>
                      <a:endParaRPr kumimoji="1" lang="ja-JP" altLang="en-US"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216889">
                <a:tc vMerge="1">
                  <a:txBody>
                    <a:bodyPr/>
                    <a:lstStyle/>
                    <a:p>
                      <a:pPr algn="ctr" fontAlgn="ctr"/>
                      <a:endParaRPr lang="ja-JP" altLang="en-US" sz="18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メタンスルホン酸</a:t>
                      </a:r>
                      <a:endParaRPr kumimoji="1" lang="en-US" altLang="ja-JP" sz="1100" kern="1200" dirty="0">
                        <a:solidFill>
                          <a:schemeClr val="tx1"/>
                        </a:solidFill>
                        <a:effectLst/>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75-75-2</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CH</a:t>
                      </a:r>
                      <a:r>
                        <a:rPr lang="en-US" altLang="ja-JP" sz="800" b="0" i="0" u="none" strike="noStrike" baseline="-25000" dirty="0">
                          <a:solidFill>
                            <a:srgbClr val="000000"/>
                          </a:solidFill>
                          <a:latin typeface="+mn-ea"/>
                          <a:ea typeface="+mn-ea"/>
                        </a:rPr>
                        <a:t>3</a:t>
                      </a:r>
                      <a:r>
                        <a:rPr lang="en-US" altLang="ja-JP" sz="800" b="0" i="0" u="none" strike="noStrike" dirty="0">
                          <a:solidFill>
                            <a:srgbClr val="000000"/>
                          </a:solidFill>
                          <a:latin typeface="+mn-ea"/>
                          <a:ea typeface="+mn-ea"/>
                        </a:rPr>
                        <a:t>SO</a:t>
                      </a:r>
                      <a:r>
                        <a:rPr lang="en-US" altLang="ja-JP" sz="800" b="0" i="0" u="none" strike="noStrike" baseline="-25000" dirty="0">
                          <a:solidFill>
                            <a:srgbClr val="000000"/>
                          </a:solidFill>
                          <a:latin typeface="+mn-ea"/>
                          <a:ea typeface="+mn-ea"/>
                        </a:rPr>
                        <a:t>3</a:t>
                      </a:r>
                      <a:r>
                        <a:rPr lang="en-US" altLang="ja-JP" sz="800" b="0" i="0" u="none" strike="noStrike" dirty="0">
                          <a:solidFill>
                            <a:srgbClr val="000000"/>
                          </a:solidFill>
                          <a:latin typeface="+mn-ea"/>
                          <a:ea typeface="+mn-ea"/>
                        </a:rPr>
                        <a:t>H</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84</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n-ea"/>
                          <a:ea typeface="+mn-ea"/>
                          <a:cs typeface="+mn-cs"/>
                        </a:rPr>
                        <a:t>0.5</a:t>
                      </a:r>
                      <a:r>
                        <a:rPr kumimoji="1" lang="ja-JP" altLang="ja-JP" sz="1000" b="0" i="0" u="none" strike="noStrike" kern="1200" cap="none" spc="0" normalizeH="0" baseline="0" noProof="0" dirty="0">
                          <a:ln>
                            <a:noFill/>
                          </a:ln>
                          <a:solidFill>
                            <a:prstClr val="black"/>
                          </a:solidFill>
                          <a:effectLst/>
                          <a:uLnTx/>
                          <a:uFillTx/>
                          <a:latin typeface="+mn-ea"/>
                          <a:ea typeface="+mn-ea"/>
                          <a:cs typeface="+mn-cs"/>
                        </a:rPr>
                        <a:t>％以下は除く</a:t>
                      </a:r>
                      <a:endParaRPr kumimoji="1" lang="ja-JP" altLang="en-US"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16888">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硫化水素ナトリウム</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16721-80-5</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err="1">
                          <a:solidFill>
                            <a:srgbClr val="000000"/>
                          </a:solidFill>
                          <a:latin typeface="+mn-ea"/>
                          <a:ea typeface="+mn-ea"/>
                        </a:rPr>
                        <a:t>NaSH</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19</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85699517"/>
                  </a:ext>
                </a:extLst>
              </a:tr>
              <a:tr h="216889">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en-US" sz="1100" kern="1200" dirty="0">
                          <a:solidFill>
                            <a:schemeClr val="tx1"/>
                          </a:solidFill>
                          <a:effectLst/>
                          <a:latin typeface="+mn-ea"/>
                          <a:ea typeface="+mn-ea"/>
                          <a:cs typeface="+mn-cs"/>
                        </a:rPr>
                        <a:t>　</a:t>
                      </a:r>
                      <a:r>
                        <a:rPr kumimoji="1" lang="ja-JP" altLang="ja-JP" sz="1100" kern="1200" dirty="0">
                          <a:solidFill>
                            <a:schemeClr val="tx1"/>
                          </a:solidFill>
                          <a:effectLst/>
                          <a:latin typeface="+mn-ea"/>
                          <a:ea typeface="+mn-ea"/>
                          <a:cs typeface="+mn-cs"/>
                        </a:rPr>
                        <a:t>硫化二ナトリウム</a:t>
                      </a:r>
                      <a:endParaRPr lang="ja-JP" altLang="en-US" sz="11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000" kern="1200" dirty="0">
                          <a:solidFill>
                            <a:schemeClr val="tx1"/>
                          </a:solidFill>
                          <a:effectLst/>
                          <a:latin typeface="+mn-ea"/>
                          <a:ea typeface="+mn-ea"/>
                          <a:cs typeface="+mn-cs"/>
                        </a:rPr>
                        <a:t>1313-82-2</a:t>
                      </a:r>
                      <a:endParaRPr lang="en-US" altLang="ja-JP" sz="10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800" b="0" i="0" u="none" strike="noStrike" dirty="0">
                          <a:solidFill>
                            <a:srgbClr val="000000"/>
                          </a:solidFill>
                          <a:latin typeface="+mn-ea"/>
                          <a:ea typeface="+mn-ea"/>
                        </a:rPr>
                        <a:t>Na</a:t>
                      </a:r>
                      <a:r>
                        <a:rPr lang="en-US" altLang="ja-JP" sz="800" b="0" i="0" u="none" strike="noStrike" baseline="-25000" dirty="0">
                          <a:solidFill>
                            <a:srgbClr val="000000"/>
                          </a:solidFill>
                          <a:latin typeface="+mn-ea"/>
                          <a:ea typeface="+mn-ea"/>
                        </a:rPr>
                        <a:t>2</a:t>
                      </a:r>
                      <a:r>
                        <a:rPr lang="en-US" altLang="ja-JP" sz="800" b="0" i="0" u="none" strike="noStrike" dirty="0">
                          <a:solidFill>
                            <a:srgbClr val="000000"/>
                          </a:solidFill>
                          <a:latin typeface="+mn-ea"/>
                          <a:ea typeface="+mn-ea"/>
                        </a:rPr>
                        <a:t>S</a:t>
                      </a:r>
                      <a:endParaRPr lang="ja-JP" altLang="en-US" sz="800" b="0" i="0" u="none" strike="noStrike" dirty="0">
                        <a:solidFill>
                          <a:srgbClr val="000000"/>
                        </a:solidFill>
                        <a:latin typeface="+mn-ea"/>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27</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本</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4231566"/>
                  </a:ext>
                </a:extLst>
              </a:tr>
            </a:tbl>
          </a:graphicData>
        </a:graphic>
      </p:graphicFrame>
      <p:sp>
        <p:nvSpPr>
          <p:cNvPr id="2" name="正方形/長方形 1">
            <a:extLst>
              <a:ext uri="{FF2B5EF4-FFF2-40B4-BE49-F238E27FC236}">
                <a16:creationId xmlns:a16="http://schemas.microsoft.com/office/drawing/2014/main" id="{33CF2821-6024-4F25-9CBE-A034025BCF41}"/>
              </a:ext>
            </a:extLst>
          </p:cNvPr>
          <p:cNvSpPr/>
          <p:nvPr/>
        </p:nvSpPr>
        <p:spPr>
          <a:xfrm>
            <a:off x="5244827" y="6482897"/>
            <a:ext cx="3647653" cy="246221"/>
          </a:xfrm>
          <a:prstGeom prst="rect">
            <a:avLst/>
          </a:prstGeom>
        </p:spPr>
        <p:txBody>
          <a:bodyPr wrap="square">
            <a:spAutoFit/>
          </a:bodyPr>
          <a:lstStyle/>
          <a:p>
            <a:r>
              <a:rPr lang="ja-JP" altLang="ja-JP" sz="1000" kern="100" dirty="0">
                <a:solidFill>
                  <a:srgbClr val="000000"/>
                </a:solidFill>
                <a:latin typeface="+mn-ea"/>
                <a:cs typeface="Arial" panose="020B0604020202020204" pitchFamily="34" charset="0"/>
              </a:rPr>
              <a:t>物質名のあとの「</a:t>
            </a:r>
            <a:r>
              <a:rPr lang="ja-JP" altLang="ja-JP" sz="1000" kern="100" dirty="0">
                <a:latin typeface="+mn-ea"/>
                <a:cs typeface="Arial" panose="020B0604020202020204" pitchFamily="34" charset="0"/>
              </a:rPr>
              <a:t>及びこれを含有する製剤」は省略しています。</a:t>
            </a:r>
            <a:endParaRPr lang="ja-JP" altLang="en-US" sz="1000" dirty="0">
              <a:latin typeface="+mn-ea"/>
            </a:endParaRPr>
          </a:p>
        </p:txBody>
      </p:sp>
      <p:graphicFrame>
        <p:nvGraphicFramePr>
          <p:cNvPr id="5" name="オブジェクト 4">
            <a:extLst>
              <a:ext uri="{FF2B5EF4-FFF2-40B4-BE49-F238E27FC236}">
                <a16:creationId xmlns:a16="http://schemas.microsoft.com/office/drawing/2014/main" id="{626DF59A-BB38-4B8D-AD59-13173E152F89}"/>
              </a:ext>
            </a:extLst>
          </p:cNvPr>
          <p:cNvGraphicFramePr>
            <a:graphicFrameLocks noChangeAspect="1"/>
          </p:cNvGraphicFramePr>
          <p:nvPr>
            <p:extLst>
              <p:ext uri="{D42A27DB-BD31-4B8C-83A1-F6EECF244321}">
                <p14:modId xmlns:p14="http://schemas.microsoft.com/office/powerpoint/2010/main" val="2478324627"/>
              </p:ext>
            </p:extLst>
          </p:nvPr>
        </p:nvGraphicFramePr>
        <p:xfrm>
          <a:off x="5017763" y="1816163"/>
          <a:ext cx="454128" cy="237787"/>
        </p:xfrm>
        <a:graphic>
          <a:graphicData uri="http://schemas.openxmlformats.org/presentationml/2006/ole">
            <mc:AlternateContent xmlns:mc="http://schemas.openxmlformats.org/markup-compatibility/2006">
              <mc:Choice xmlns:v="urn:schemas-microsoft-com:vml" Requires="v">
                <p:oleObj spid="_x0000_s14554" name="CS ChemDraw Drawing" r:id="rId4" imgW="1135319" imgH="594468" progId="ChemDraw.Document.6.0">
                  <p:embed/>
                </p:oleObj>
              </mc:Choice>
              <mc:Fallback>
                <p:oleObj name="CS ChemDraw Drawing" r:id="rId4" imgW="1135319" imgH="594468" progId="ChemDraw.Document.6.0">
                  <p:embed/>
                  <p:pic>
                    <p:nvPicPr>
                      <p:cNvPr id="0" name=""/>
                      <p:cNvPicPr/>
                      <p:nvPr/>
                    </p:nvPicPr>
                    <p:blipFill>
                      <a:blip r:embed="rId5"/>
                      <a:stretch>
                        <a:fillRect/>
                      </a:stretch>
                    </p:blipFill>
                    <p:spPr>
                      <a:xfrm>
                        <a:off x="5017763" y="1816163"/>
                        <a:ext cx="454128" cy="237787"/>
                      </a:xfrm>
                      <a:prstGeom prst="rect">
                        <a:avLst/>
                      </a:prstGeom>
                    </p:spPr>
                  </p:pic>
                </p:oleObj>
              </mc:Fallback>
            </mc:AlternateContent>
          </a:graphicData>
        </a:graphic>
      </p:graphicFrame>
      <p:graphicFrame>
        <p:nvGraphicFramePr>
          <p:cNvPr id="6" name="オブジェクト 5">
            <a:extLst>
              <a:ext uri="{FF2B5EF4-FFF2-40B4-BE49-F238E27FC236}">
                <a16:creationId xmlns:a16="http://schemas.microsoft.com/office/drawing/2014/main" id="{4D3EB2D3-7886-41CE-93B2-A85BAE561AB1}"/>
              </a:ext>
            </a:extLst>
          </p:cNvPr>
          <p:cNvGraphicFramePr>
            <a:graphicFrameLocks noChangeAspect="1"/>
          </p:cNvGraphicFramePr>
          <p:nvPr>
            <p:extLst>
              <p:ext uri="{D42A27DB-BD31-4B8C-83A1-F6EECF244321}">
                <p14:modId xmlns:p14="http://schemas.microsoft.com/office/powerpoint/2010/main" val="1203664228"/>
              </p:ext>
            </p:extLst>
          </p:nvPr>
        </p:nvGraphicFramePr>
        <p:xfrm>
          <a:off x="4898384" y="2225961"/>
          <a:ext cx="735812" cy="231784"/>
        </p:xfrm>
        <a:graphic>
          <a:graphicData uri="http://schemas.openxmlformats.org/presentationml/2006/ole">
            <mc:AlternateContent xmlns:mc="http://schemas.openxmlformats.org/markup-compatibility/2006">
              <mc:Choice xmlns:v="urn:schemas-microsoft-com:vml" Requires="v">
                <p:oleObj spid="_x0000_s14555" name="CS ChemDraw Drawing" r:id="rId6" imgW="1839529" imgH="579461" progId="ChemDraw.Document.6.0">
                  <p:embed/>
                </p:oleObj>
              </mc:Choice>
              <mc:Fallback>
                <p:oleObj name="CS ChemDraw Drawing" r:id="rId6" imgW="1839529" imgH="579461" progId="ChemDraw.Document.6.0">
                  <p:embed/>
                  <p:pic>
                    <p:nvPicPr>
                      <p:cNvPr id="0" name=""/>
                      <p:cNvPicPr/>
                      <p:nvPr/>
                    </p:nvPicPr>
                    <p:blipFill>
                      <a:blip r:embed="rId7"/>
                      <a:stretch>
                        <a:fillRect/>
                      </a:stretch>
                    </p:blipFill>
                    <p:spPr>
                      <a:xfrm>
                        <a:off x="4898384" y="2225961"/>
                        <a:ext cx="735812" cy="231784"/>
                      </a:xfrm>
                      <a:prstGeom prst="rect">
                        <a:avLst/>
                      </a:prstGeom>
                    </p:spPr>
                  </p:pic>
                </p:oleObj>
              </mc:Fallback>
            </mc:AlternateContent>
          </a:graphicData>
        </a:graphic>
      </p:graphicFrame>
      <p:graphicFrame>
        <p:nvGraphicFramePr>
          <p:cNvPr id="7" name="オブジェクト 6">
            <a:extLst>
              <a:ext uri="{FF2B5EF4-FFF2-40B4-BE49-F238E27FC236}">
                <a16:creationId xmlns:a16="http://schemas.microsoft.com/office/drawing/2014/main" id="{78784FF5-ED3F-44E7-BE11-8F1F9A7D4434}"/>
              </a:ext>
            </a:extLst>
          </p:cNvPr>
          <p:cNvGraphicFramePr>
            <a:graphicFrameLocks noChangeAspect="1"/>
          </p:cNvGraphicFramePr>
          <p:nvPr>
            <p:extLst>
              <p:ext uri="{D42A27DB-BD31-4B8C-83A1-F6EECF244321}">
                <p14:modId xmlns:p14="http://schemas.microsoft.com/office/powerpoint/2010/main" val="1639296397"/>
              </p:ext>
            </p:extLst>
          </p:nvPr>
        </p:nvGraphicFramePr>
        <p:xfrm>
          <a:off x="4930063" y="2617561"/>
          <a:ext cx="680996" cy="352420"/>
        </p:xfrm>
        <a:graphic>
          <a:graphicData uri="http://schemas.openxmlformats.org/presentationml/2006/ole">
            <mc:AlternateContent xmlns:mc="http://schemas.openxmlformats.org/markup-compatibility/2006">
              <mc:Choice xmlns:v="urn:schemas-microsoft-com:vml" Requires="v">
                <p:oleObj spid="_x0000_s14556" name="CS ChemDraw Drawing" r:id="rId8" imgW="1702491" imgH="881051" progId="ChemDraw.Document.6.0">
                  <p:embed/>
                </p:oleObj>
              </mc:Choice>
              <mc:Fallback>
                <p:oleObj name="CS ChemDraw Drawing" r:id="rId8" imgW="1702491" imgH="881051" progId="ChemDraw.Document.6.0">
                  <p:embed/>
                  <p:pic>
                    <p:nvPicPr>
                      <p:cNvPr id="0" name=""/>
                      <p:cNvPicPr/>
                      <p:nvPr/>
                    </p:nvPicPr>
                    <p:blipFill>
                      <a:blip r:embed="rId9"/>
                      <a:stretch>
                        <a:fillRect/>
                      </a:stretch>
                    </p:blipFill>
                    <p:spPr>
                      <a:xfrm>
                        <a:off x="4930063" y="2617561"/>
                        <a:ext cx="680996" cy="352420"/>
                      </a:xfrm>
                      <a:prstGeom prst="rect">
                        <a:avLst/>
                      </a:prstGeom>
                    </p:spPr>
                  </p:pic>
                </p:oleObj>
              </mc:Fallback>
            </mc:AlternateContent>
          </a:graphicData>
        </a:graphic>
      </p:graphicFrame>
      <p:graphicFrame>
        <p:nvGraphicFramePr>
          <p:cNvPr id="9" name="オブジェクト 8">
            <a:extLst>
              <a:ext uri="{FF2B5EF4-FFF2-40B4-BE49-F238E27FC236}">
                <a16:creationId xmlns:a16="http://schemas.microsoft.com/office/drawing/2014/main" id="{1558BF1C-8A76-4FE2-8AE8-50BD32C4548E}"/>
              </a:ext>
            </a:extLst>
          </p:cNvPr>
          <p:cNvGraphicFramePr>
            <a:graphicFrameLocks noChangeAspect="1"/>
          </p:cNvGraphicFramePr>
          <p:nvPr>
            <p:extLst>
              <p:ext uri="{D42A27DB-BD31-4B8C-83A1-F6EECF244321}">
                <p14:modId xmlns:p14="http://schemas.microsoft.com/office/powerpoint/2010/main" val="2638200411"/>
              </p:ext>
            </p:extLst>
          </p:nvPr>
        </p:nvGraphicFramePr>
        <p:xfrm>
          <a:off x="4944232" y="5260922"/>
          <a:ext cx="735812" cy="296846"/>
        </p:xfrm>
        <a:graphic>
          <a:graphicData uri="http://schemas.openxmlformats.org/presentationml/2006/ole">
            <mc:AlternateContent xmlns:mc="http://schemas.openxmlformats.org/markup-compatibility/2006">
              <mc:Choice xmlns:v="urn:schemas-microsoft-com:vml" Requires="v">
                <p:oleObj spid="_x0000_s14557" name="CS ChemDraw Drawing" r:id="rId10" imgW="1839529" imgH="742116" progId="ChemDraw.Document.6.0">
                  <p:embed/>
                </p:oleObj>
              </mc:Choice>
              <mc:Fallback>
                <p:oleObj name="CS ChemDraw Drawing" r:id="rId10" imgW="1839529" imgH="742116" progId="ChemDraw.Document.6.0">
                  <p:embed/>
                  <p:pic>
                    <p:nvPicPr>
                      <p:cNvPr id="0" name=""/>
                      <p:cNvPicPr/>
                      <p:nvPr/>
                    </p:nvPicPr>
                    <p:blipFill>
                      <a:blip r:embed="rId11"/>
                      <a:stretch>
                        <a:fillRect/>
                      </a:stretch>
                    </p:blipFill>
                    <p:spPr>
                      <a:xfrm>
                        <a:off x="4944232" y="5260922"/>
                        <a:ext cx="735812" cy="296846"/>
                      </a:xfrm>
                      <a:prstGeom prst="rect">
                        <a:avLst/>
                      </a:prstGeom>
                    </p:spPr>
                  </p:pic>
                </p:oleObj>
              </mc:Fallback>
            </mc:AlternateContent>
          </a:graphicData>
        </a:graphic>
      </p:graphicFrame>
      <p:graphicFrame>
        <p:nvGraphicFramePr>
          <p:cNvPr id="10" name="オブジェクト 9">
            <a:extLst>
              <a:ext uri="{FF2B5EF4-FFF2-40B4-BE49-F238E27FC236}">
                <a16:creationId xmlns:a16="http://schemas.microsoft.com/office/drawing/2014/main" id="{6E5AA9F7-5A44-4BBE-876E-D836F05A2D57}"/>
              </a:ext>
            </a:extLst>
          </p:cNvPr>
          <p:cNvGraphicFramePr>
            <a:graphicFrameLocks noChangeAspect="1"/>
          </p:cNvGraphicFramePr>
          <p:nvPr>
            <p:extLst>
              <p:ext uri="{D42A27DB-BD31-4B8C-83A1-F6EECF244321}">
                <p14:modId xmlns:p14="http://schemas.microsoft.com/office/powerpoint/2010/main" val="470571146"/>
              </p:ext>
            </p:extLst>
          </p:nvPr>
        </p:nvGraphicFramePr>
        <p:xfrm>
          <a:off x="5144638" y="4275176"/>
          <a:ext cx="420575" cy="362683"/>
        </p:xfrm>
        <a:graphic>
          <a:graphicData uri="http://schemas.openxmlformats.org/presentationml/2006/ole">
            <mc:AlternateContent xmlns:mc="http://schemas.openxmlformats.org/markup-compatibility/2006">
              <mc:Choice xmlns:v="urn:schemas-microsoft-com:vml" Requires="v">
                <p:oleObj spid="_x0000_s14558" name="CS ChemDraw Drawing" r:id="rId12" imgW="1051438" imgH="906708" progId="ChemDraw.Document.6.0">
                  <p:embed/>
                </p:oleObj>
              </mc:Choice>
              <mc:Fallback>
                <p:oleObj name="CS ChemDraw Drawing" r:id="rId12" imgW="1051438" imgH="906708" progId="ChemDraw.Document.6.0">
                  <p:embed/>
                  <p:pic>
                    <p:nvPicPr>
                      <p:cNvPr id="0" name=""/>
                      <p:cNvPicPr/>
                      <p:nvPr/>
                    </p:nvPicPr>
                    <p:blipFill>
                      <a:blip r:embed="rId13"/>
                      <a:stretch>
                        <a:fillRect/>
                      </a:stretch>
                    </p:blipFill>
                    <p:spPr>
                      <a:xfrm>
                        <a:off x="5144638" y="4275176"/>
                        <a:ext cx="420575" cy="362683"/>
                      </a:xfrm>
                      <a:prstGeom prst="rect">
                        <a:avLst/>
                      </a:prstGeom>
                    </p:spPr>
                  </p:pic>
                </p:oleObj>
              </mc:Fallback>
            </mc:AlternateContent>
          </a:graphicData>
        </a:graphic>
      </p:graphicFrame>
      <p:graphicFrame>
        <p:nvGraphicFramePr>
          <p:cNvPr id="11" name="オブジェクト 10">
            <a:extLst>
              <a:ext uri="{FF2B5EF4-FFF2-40B4-BE49-F238E27FC236}">
                <a16:creationId xmlns:a16="http://schemas.microsoft.com/office/drawing/2014/main" id="{236F9376-C473-4062-BAB2-D6DA4D6D6DC9}"/>
              </a:ext>
            </a:extLst>
          </p:cNvPr>
          <p:cNvGraphicFramePr>
            <a:graphicFrameLocks noChangeAspect="1"/>
          </p:cNvGraphicFramePr>
          <p:nvPr>
            <p:extLst>
              <p:ext uri="{D42A27DB-BD31-4B8C-83A1-F6EECF244321}">
                <p14:modId xmlns:p14="http://schemas.microsoft.com/office/powerpoint/2010/main" val="3915875176"/>
              </p:ext>
            </p:extLst>
          </p:nvPr>
        </p:nvGraphicFramePr>
        <p:xfrm>
          <a:off x="4860032" y="3905515"/>
          <a:ext cx="786920" cy="231203"/>
        </p:xfrm>
        <a:graphic>
          <a:graphicData uri="http://schemas.openxmlformats.org/presentationml/2006/ole">
            <mc:AlternateContent xmlns:mc="http://schemas.openxmlformats.org/markup-compatibility/2006">
              <mc:Choice xmlns:v="urn:schemas-microsoft-com:vml" Requires="v">
                <p:oleObj spid="_x0000_s14559" name="CS ChemDraw Drawing" r:id="rId14" imgW="1967301" imgH="578008" progId="ChemDraw.Document.6.0">
                  <p:embed/>
                </p:oleObj>
              </mc:Choice>
              <mc:Fallback>
                <p:oleObj name="CS ChemDraw Drawing" r:id="rId14" imgW="1967301" imgH="578008" progId="ChemDraw.Document.6.0">
                  <p:embed/>
                  <p:pic>
                    <p:nvPicPr>
                      <p:cNvPr id="0" name=""/>
                      <p:cNvPicPr/>
                      <p:nvPr/>
                    </p:nvPicPr>
                    <p:blipFill>
                      <a:blip r:embed="rId15"/>
                      <a:stretch>
                        <a:fillRect/>
                      </a:stretch>
                    </p:blipFill>
                    <p:spPr>
                      <a:xfrm>
                        <a:off x="4860032" y="3905515"/>
                        <a:ext cx="786920" cy="231203"/>
                      </a:xfrm>
                      <a:prstGeom prst="rect">
                        <a:avLst/>
                      </a:prstGeom>
                    </p:spPr>
                  </p:pic>
                </p:oleObj>
              </mc:Fallback>
            </mc:AlternateContent>
          </a:graphicData>
        </a:graphic>
      </p:graphicFrame>
      <p:graphicFrame>
        <p:nvGraphicFramePr>
          <p:cNvPr id="13" name="オブジェクト 12">
            <a:extLst>
              <a:ext uri="{FF2B5EF4-FFF2-40B4-BE49-F238E27FC236}">
                <a16:creationId xmlns:a16="http://schemas.microsoft.com/office/drawing/2014/main" id="{E443FDE5-29C4-4E33-A89F-576E3E48149B}"/>
              </a:ext>
            </a:extLst>
          </p:cNvPr>
          <p:cNvGraphicFramePr>
            <a:graphicFrameLocks noChangeAspect="1"/>
          </p:cNvGraphicFramePr>
          <p:nvPr>
            <p:extLst>
              <p:ext uri="{D42A27DB-BD31-4B8C-83A1-F6EECF244321}">
                <p14:modId xmlns:p14="http://schemas.microsoft.com/office/powerpoint/2010/main" val="3550364265"/>
              </p:ext>
            </p:extLst>
          </p:nvPr>
        </p:nvGraphicFramePr>
        <p:xfrm>
          <a:off x="4952691" y="3075056"/>
          <a:ext cx="694261" cy="231010"/>
        </p:xfrm>
        <a:graphic>
          <a:graphicData uri="http://schemas.openxmlformats.org/presentationml/2006/ole">
            <mc:AlternateContent xmlns:mc="http://schemas.openxmlformats.org/markup-compatibility/2006">
              <mc:Choice xmlns:v="urn:schemas-microsoft-com:vml" Requires="v">
                <p:oleObj spid="_x0000_s14560" name="CS ChemDraw Drawing" r:id="rId16" imgW="1735653" imgH="577524" progId="ChemDraw.Document.6.0">
                  <p:embed/>
                </p:oleObj>
              </mc:Choice>
              <mc:Fallback>
                <p:oleObj name="CS ChemDraw Drawing" r:id="rId16" imgW="1735653" imgH="577524" progId="ChemDraw.Document.6.0">
                  <p:embed/>
                  <p:pic>
                    <p:nvPicPr>
                      <p:cNvPr id="0" name=""/>
                      <p:cNvPicPr/>
                      <p:nvPr/>
                    </p:nvPicPr>
                    <p:blipFill>
                      <a:blip r:embed="rId17"/>
                      <a:stretch>
                        <a:fillRect/>
                      </a:stretch>
                    </p:blipFill>
                    <p:spPr>
                      <a:xfrm>
                        <a:off x="4952691" y="3075056"/>
                        <a:ext cx="694261" cy="231010"/>
                      </a:xfrm>
                      <a:prstGeom prst="rect">
                        <a:avLst/>
                      </a:prstGeom>
                    </p:spPr>
                  </p:pic>
                </p:oleObj>
              </mc:Fallback>
            </mc:AlternateContent>
          </a:graphicData>
        </a:graphic>
      </p:graphicFrame>
      <p:graphicFrame>
        <p:nvGraphicFramePr>
          <p:cNvPr id="18" name="オブジェクト 17">
            <a:extLst>
              <a:ext uri="{FF2B5EF4-FFF2-40B4-BE49-F238E27FC236}">
                <a16:creationId xmlns:a16="http://schemas.microsoft.com/office/drawing/2014/main" id="{D8662F66-9350-433A-A638-64E5E23A6C46}"/>
              </a:ext>
            </a:extLst>
          </p:cNvPr>
          <p:cNvGraphicFramePr>
            <a:graphicFrameLocks noChangeAspect="1"/>
          </p:cNvGraphicFramePr>
          <p:nvPr>
            <p:extLst>
              <p:ext uri="{D42A27DB-BD31-4B8C-83A1-F6EECF244321}">
                <p14:modId xmlns:p14="http://schemas.microsoft.com/office/powerpoint/2010/main" val="197801761"/>
              </p:ext>
            </p:extLst>
          </p:nvPr>
        </p:nvGraphicFramePr>
        <p:xfrm>
          <a:off x="4952691" y="3413852"/>
          <a:ext cx="658368" cy="370042"/>
        </p:xfrm>
        <a:graphic>
          <a:graphicData uri="http://schemas.openxmlformats.org/presentationml/2006/ole">
            <mc:AlternateContent xmlns:mc="http://schemas.openxmlformats.org/markup-compatibility/2006">
              <mc:Choice xmlns:v="urn:schemas-microsoft-com:vml" Requires="v">
                <p:oleObj spid="_x0000_s14561" name="CS ChemDraw Drawing" r:id="rId18" imgW="1645920" imgH="925104" progId="ChemDraw.Document.6.0">
                  <p:embed/>
                </p:oleObj>
              </mc:Choice>
              <mc:Fallback>
                <p:oleObj name="CS ChemDraw Drawing" r:id="rId18" imgW="1645920" imgH="925104" progId="ChemDraw.Document.6.0">
                  <p:embed/>
                  <p:pic>
                    <p:nvPicPr>
                      <p:cNvPr id="0" name=""/>
                      <p:cNvPicPr/>
                      <p:nvPr/>
                    </p:nvPicPr>
                    <p:blipFill>
                      <a:blip r:embed="rId19"/>
                      <a:stretch>
                        <a:fillRect/>
                      </a:stretch>
                    </p:blipFill>
                    <p:spPr>
                      <a:xfrm>
                        <a:off x="4952691" y="3413852"/>
                        <a:ext cx="658368" cy="370042"/>
                      </a:xfrm>
                      <a:prstGeom prst="rect">
                        <a:avLst/>
                      </a:prstGeom>
                    </p:spPr>
                  </p:pic>
                </p:oleObj>
              </mc:Fallback>
            </mc:AlternateContent>
          </a:graphicData>
        </a:graphic>
      </p:graphicFrame>
    </p:spTree>
    <p:extLst>
      <p:ext uri="{BB962C8B-B14F-4D97-AF65-F5344CB8AC3E}">
        <p14:creationId xmlns:p14="http://schemas.microsoft.com/office/powerpoint/2010/main" val="9424983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54858"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R2.6.24</a:t>
            </a:r>
            <a:r>
              <a:rPr lang="ja-JP" altLang="en-US" dirty="0">
                <a:solidFill>
                  <a:srgbClr val="FF0000"/>
                </a:solidFill>
              </a:rPr>
              <a:t>施行</a:t>
            </a:r>
          </a:p>
        </p:txBody>
      </p:sp>
      <p:sp>
        <p:nvSpPr>
          <p:cNvPr id="9" name="テキスト ボックス 8"/>
          <p:cNvSpPr txBox="1"/>
          <p:nvPr/>
        </p:nvSpPr>
        <p:spPr>
          <a:xfrm>
            <a:off x="467544" y="1810308"/>
            <a:ext cx="8460110" cy="2800767"/>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dirty="0"/>
              <a:t>・</a:t>
            </a:r>
            <a:r>
              <a:rPr lang="en-US" altLang="ja-JP" dirty="0"/>
              <a:t>4-</a:t>
            </a:r>
            <a:r>
              <a:rPr lang="ja-JP" altLang="ja-JP" dirty="0"/>
              <a:t>エチルオクタ</a:t>
            </a:r>
            <a:r>
              <a:rPr lang="en-US" altLang="ja-JP" dirty="0"/>
              <a:t>-3-</a:t>
            </a:r>
            <a:r>
              <a:rPr lang="ja-JP" altLang="ja-JP" dirty="0"/>
              <a:t>エンニトリル及びこれを含有する製剤（</a:t>
            </a:r>
            <a:r>
              <a:rPr lang="en-US" altLang="ja-JP" dirty="0"/>
              <a:t>29127-85-3</a:t>
            </a:r>
            <a:r>
              <a:rPr lang="ja-JP" altLang="ja-JP" dirty="0"/>
              <a:t>）</a:t>
            </a:r>
            <a:endParaRPr lang="en-US" altLang="ja-JP" dirty="0"/>
          </a:p>
          <a:p>
            <a:endParaRPr lang="ja-JP" altLang="ja-JP" dirty="0"/>
          </a:p>
          <a:p>
            <a:r>
              <a:rPr lang="ja-JP" altLang="ja-JP" dirty="0"/>
              <a:t>・</a:t>
            </a:r>
            <a:r>
              <a:rPr lang="en-US" altLang="ja-JP" dirty="0"/>
              <a:t>3,4-</a:t>
            </a:r>
            <a:r>
              <a:rPr lang="ja-JP" altLang="ja-JP" dirty="0"/>
              <a:t>ジメチルベンゾニトリル及びこれを含有する製剤（</a:t>
            </a:r>
            <a:r>
              <a:rPr lang="en-US" altLang="ja-JP" dirty="0"/>
              <a:t>22884-95-3</a:t>
            </a:r>
            <a:r>
              <a:rPr lang="ja-JP" altLang="ja-JP" dirty="0"/>
              <a:t>）</a:t>
            </a:r>
            <a:endParaRPr lang="en-US" altLang="ja-JP" dirty="0"/>
          </a:p>
          <a:p>
            <a:endParaRPr lang="ja-JP" altLang="ja-JP" dirty="0"/>
          </a:p>
          <a:p>
            <a:r>
              <a:rPr lang="ja-JP" altLang="ja-JP" dirty="0"/>
              <a:t>・水酸化リチウム一水和物</a:t>
            </a:r>
            <a:r>
              <a:rPr lang="en-US" altLang="ja-JP" dirty="0"/>
              <a:t>0.5%</a:t>
            </a:r>
            <a:r>
              <a:rPr lang="ja-JP" altLang="ja-JP" dirty="0"/>
              <a:t>以下を含有する製剤（</a:t>
            </a:r>
            <a:r>
              <a:rPr lang="en-US" altLang="ja-JP" dirty="0"/>
              <a:t>1310-66-3</a:t>
            </a:r>
            <a:r>
              <a:rPr lang="ja-JP" altLang="ja-JP" dirty="0"/>
              <a:t>）</a:t>
            </a:r>
            <a:endParaRPr lang="en-US" altLang="ja-JP" dirty="0"/>
          </a:p>
          <a:p>
            <a:endParaRPr lang="en-US" altLang="ja-JP" dirty="0"/>
          </a:p>
          <a:p>
            <a:endParaRPr lang="en-US" altLang="ja-JP" dirty="0"/>
          </a:p>
          <a:p>
            <a:r>
              <a:rPr lang="ja-JP" altLang="en-US" dirty="0"/>
              <a:t>　　　　　　　　　　　　　　　　　　　　　　</a:t>
            </a:r>
            <a:endParaRPr lang="ja-JP" altLang="ja-JP" dirty="0">
              <a:solidFill>
                <a:srgbClr val="FF0000"/>
              </a:solidFill>
            </a:endParaRPr>
          </a:p>
        </p:txBody>
      </p:sp>
      <p:sp>
        <p:nvSpPr>
          <p:cNvPr id="10" name="Text Box 2"/>
          <p:cNvSpPr txBox="1">
            <a:spLocks noChangeArrowheads="1"/>
          </p:cNvSpPr>
          <p:nvPr/>
        </p:nvSpPr>
        <p:spPr bwMode="auto">
          <a:xfrm>
            <a:off x="323528" y="154869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spTree>
    <p:extLst>
      <p:ext uri="{BB962C8B-B14F-4D97-AF65-F5344CB8AC3E}">
        <p14:creationId xmlns:p14="http://schemas.microsoft.com/office/powerpoint/2010/main" val="21500690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237839"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R1.7.1</a:t>
            </a:r>
            <a:r>
              <a:rPr lang="ja-JP" altLang="en-US" dirty="0">
                <a:solidFill>
                  <a:srgbClr val="FF0000"/>
                </a:solidFill>
              </a:rPr>
              <a:t>施行</a:t>
            </a:r>
          </a:p>
        </p:txBody>
      </p:sp>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11" name="表 10"/>
          <p:cNvGraphicFramePr>
            <a:graphicFrameLocks noGrp="1"/>
          </p:cNvGraphicFramePr>
          <p:nvPr>
            <p:extLst>
              <p:ext uri="{D42A27DB-BD31-4B8C-83A1-F6EECF244321}">
                <p14:modId xmlns:p14="http://schemas.microsoft.com/office/powerpoint/2010/main" val="735070744"/>
              </p:ext>
            </p:extLst>
          </p:nvPr>
        </p:nvGraphicFramePr>
        <p:xfrm>
          <a:off x="440536" y="1575957"/>
          <a:ext cx="7961531" cy="4381855"/>
        </p:xfrm>
        <a:graphic>
          <a:graphicData uri="http://schemas.openxmlformats.org/drawingml/2006/table">
            <a:tbl>
              <a:tblPr/>
              <a:tblGrid>
                <a:gridCol w="383970">
                  <a:extLst>
                    <a:ext uri="{9D8B030D-6E8A-4147-A177-3AD203B41FA5}">
                      <a16:colId xmlns:a16="http://schemas.microsoft.com/office/drawing/2014/main" val="20000"/>
                    </a:ext>
                  </a:extLst>
                </a:gridCol>
                <a:gridCol w="2667374">
                  <a:extLst>
                    <a:ext uri="{9D8B030D-6E8A-4147-A177-3AD203B41FA5}">
                      <a16:colId xmlns:a16="http://schemas.microsoft.com/office/drawing/2014/main" val="20001"/>
                    </a:ext>
                  </a:extLst>
                </a:gridCol>
                <a:gridCol w="1125120">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1624827">
                  <a:extLst>
                    <a:ext uri="{9D8B030D-6E8A-4147-A177-3AD203B41FA5}">
                      <a16:colId xmlns:a16="http://schemas.microsoft.com/office/drawing/2014/main" val="20004"/>
                    </a:ext>
                  </a:extLst>
                </a:gridCol>
              </a:tblGrid>
              <a:tr h="327332">
                <a:tc>
                  <a:txBody>
                    <a:bodyPr/>
                    <a:lstStyle/>
                    <a:p>
                      <a:pPr algn="l" fontAlgn="ctr"/>
                      <a:r>
                        <a:rPr lang="ja-JP" altLang="en-US" sz="1200" b="0" i="0" u="none" strike="noStrike" dirty="0">
                          <a:solidFill>
                            <a:srgbClr val="000000"/>
                          </a:solidFill>
                          <a:latin typeface="Century" panose="02040604050505020304" pitchFamily="18" charset="0"/>
                          <a:ea typeface="+mn-e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6</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10</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7332">
                <a:tc rowSpan="8">
                  <a:txBody>
                    <a:bodyPr/>
                    <a:lstStyle/>
                    <a:p>
                      <a:pPr algn="ctr" fontAlgn="ctr"/>
                      <a:r>
                        <a:rPr lang="ja-JP" altLang="en-US" sz="1200" b="1" i="0" u="none" strike="noStrike" dirty="0">
                          <a:solidFill>
                            <a:srgbClr val="FF0000"/>
                          </a:solidFill>
                          <a:latin typeface="Century" panose="02040604050505020304" pitchFamily="18" charset="0"/>
                          <a:ea typeface="+mn-ea"/>
                        </a:rPr>
                        <a:t>劇</a:t>
                      </a:r>
                      <a:endParaRPr lang="en-US" altLang="ja-JP" sz="1200" b="1" i="0" u="none" strike="noStrike" dirty="0">
                        <a:solidFill>
                          <a:srgbClr val="FF0000"/>
                        </a:solidFill>
                        <a:latin typeface="Century" panose="02040604050505020304" pitchFamily="18" charset="0"/>
                        <a:ea typeface="+mn-ea"/>
                      </a:endParaRPr>
                    </a:p>
                    <a:p>
                      <a:pPr algn="ctr" fontAlgn="ctr"/>
                      <a:br>
                        <a:rPr lang="ja-JP" altLang="en-US" sz="1200" b="1" i="0" u="none" strike="noStrike" dirty="0">
                          <a:solidFill>
                            <a:srgbClr val="FF0000"/>
                          </a:solidFill>
                          <a:latin typeface="Century" panose="02040604050505020304" pitchFamily="18" charset="0"/>
                          <a:ea typeface="+mn-ea"/>
                        </a:rPr>
                      </a:br>
                      <a:r>
                        <a:rPr lang="ja-JP" altLang="en-US" sz="1200" b="1" i="0" u="none" strike="noStrike" dirty="0">
                          <a:solidFill>
                            <a:srgbClr val="FF0000"/>
                          </a:solidFill>
                          <a:latin typeface="Century" panose="02040604050505020304" pitchFamily="18" charset="0"/>
                          <a:ea typeface="+mn-ea"/>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三塩化アルミニウム</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7446-70-0</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133</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18330">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kumimoji="1" lang="en-US" altLang="ja-JP" sz="1200" kern="1200" dirty="0">
                        <a:solidFill>
                          <a:schemeClr val="tx1"/>
                        </a:solidFill>
                        <a:effectLst/>
                        <a:latin typeface="+mn-lt"/>
                        <a:ea typeface="+mn-ea"/>
                        <a:cs typeface="+mn-cs"/>
                      </a:endParaRPr>
                    </a:p>
                    <a:p>
                      <a:pPr algn="l" fontAlgn="ctr"/>
                      <a:r>
                        <a:rPr kumimoji="1" lang="ja-JP" altLang="ja-JP" sz="1200" kern="1200" dirty="0">
                          <a:solidFill>
                            <a:schemeClr val="tx1"/>
                          </a:solidFill>
                          <a:effectLst/>
                          <a:latin typeface="+mn-lt"/>
                          <a:ea typeface="+mn-ea"/>
                          <a:cs typeface="+mn-cs"/>
                        </a:rPr>
                        <a:t>シクロヘキサ</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エン</a:t>
                      </a:r>
                      <a:r>
                        <a:rPr kumimoji="1" lang="en-US" altLang="ja-JP" sz="1200" kern="1200" dirty="0">
                          <a:solidFill>
                            <a:schemeClr val="tx1"/>
                          </a:solidFill>
                          <a:effectLst/>
                          <a:latin typeface="+mn-lt"/>
                          <a:ea typeface="+mn-ea"/>
                          <a:cs typeface="+mn-cs"/>
                        </a:rPr>
                        <a:t>-1,2-</a:t>
                      </a:r>
                      <a:r>
                        <a:rPr kumimoji="1" lang="ja-JP" altLang="ja-JP" sz="1200" kern="1200" dirty="0">
                          <a:solidFill>
                            <a:schemeClr val="tx1"/>
                          </a:solidFill>
                          <a:effectLst/>
                          <a:latin typeface="+mn-lt"/>
                          <a:ea typeface="+mn-ea"/>
                          <a:cs typeface="+mn-cs"/>
                        </a:rPr>
                        <a:t>ジカルボン酸無水物</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kumimoji="1" lang="en-US" altLang="ja-JP" sz="1200" kern="1200" dirty="0">
                        <a:solidFill>
                          <a:schemeClr val="tx1"/>
                        </a:solidFill>
                        <a:effectLst/>
                        <a:latin typeface="Century" panose="02040604050505020304" pitchFamily="18" charset="0"/>
                        <a:ea typeface="+mn-ea"/>
                        <a:cs typeface="+mn-cs"/>
                      </a:endParaRPr>
                    </a:p>
                    <a:p>
                      <a:pPr algn="l" fontAlgn="ctr"/>
                      <a:endParaRPr kumimoji="1" lang="en-US" altLang="ja-JP" sz="1200" kern="1200" dirty="0">
                        <a:solidFill>
                          <a:schemeClr val="tx1"/>
                        </a:solidFill>
                        <a:effectLst/>
                        <a:latin typeface="Century" panose="02040604050505020304" pitchFamily="18" charset="0"/>
                        <a:ea typeface="+mn-ea"/>
                        <a:cs typeface="+mn-cs"/>
                      </a:endParaRPr>
                    </a:p>
                    <a:p>
                      <a:pPr algn="l" fontAlgn="ctr"/>
                      <a:endParaRPr kumimoji="1" lang="en-US" altLang="ja-JP" sz="1200" kern="1200" dirty="0">
                        <a:solidFill>
                          <a:schemeClr val="tx1"/>
                        </a:solidFill>
                        <a:effectLst/>
                        <a:latin typeface="Century" panose="02040604050505020304" pitchFamily="18"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85-43-8</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kumimoji="1" lang="en-US" altLang="ja-JP" sz="1200" kern="1200" dirty="0">
                        <a:solidFill>
                          <a:schemeClr val="tx1"/>
                        </a:solidFill>
                        <a:effectLst/>
                        <a:latin typeface="Century" panose="02040604050505020304" pitchFamily="18"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n-lt"/>
                          <a:ea typeface="+mn-ea"/>
                          <a:cs typeface="+mn-cs"/>
                        </a:rPr>
                        <a:t>別名：</a:t>
                      </a:r>
                      <a:r>
                        <a:rPr kumimoji="1" lang="en-US" altLang="ja-JP" sz="1200" u="none" kern="1200" dirty="0">
                          <a:solidFill>
                            <a:schemeClr val="tx1"/>
                          </a:solidFill>
                          <a:effectLst/>
                          <a:latin typeface="+mn-lt"/>
                          <a:ea typeface="+mn-ea"/>
                          <a:cs typeface="+mn-cs"/>
                        </a:rPr>
                        <a:t>1,2,3,6-</a:t>
                      </a:r>
                      <a:r>
                        <a:rPr kumimoji="1" lang="ja-JP" altLang="en-US" sz="1200" u="none" kern="1200" dirty="0">
                          <a:solidFill>
                            <a:schemeClr val="tx1"/>
                          </a:solidFill>
                          <a:effectLst/>
                          <a:latin typeface="+mn-lt"/>
                          <a:ea typeface="+mn-ea"/>
                          <a:cs typeface="+mn-cs"/>
                        </a:rPr>
                        <a:t>テトラヒドロ</a:t>
                      </a:r>
                      <a:endParaRPr kumimoji="1" lang="en-US" altLang="ja-JP" sz="1200" u="none" kern="1200" dirty="0">
                        <a:solidFill>
                          <a:schemeClr val="tx1"/>
                        </a:solidFill>
                        <a:effectLst/>
                        <a:latin typeface="+mn-lt"/>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kumimoji="1" lang="ja-JP" altLang="en-US" sz="1200" u="none" kern="1200" dirty="0">
                          <a:solidFill>
                            <a:schemeClr val="tx1"/>
                          </a:solidFill>
                          <a:effectLst/>
                          <a:latin typeface="+mn-lt"/>
                          <a:ea typeface="+mn-ea"/>
                          <a:cs typeface="+mn-cs"/>
                        </a:rPr>
                        <a:t>フタル酸無水物</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49099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ジデシル</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ジメチル</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アンモニウム</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クロリド</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0.4</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7173-51-5</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8625863"/>
                  </a:ext>
                </a:extLst>
              </a:tr>
              <a:tr h="490998">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mn-lt"/>
                          <a:ea typeface="+mn-ea"/>
                          <a:cs typeface="+mn-cs"/>
                        </a:rPr>
                        <a:t>2-(</a:t>
                      </a:r>
                      <a:r>
                        <a:rPr kumimoji="1" lang="ja-JP" altLang="ja-JP" sz="1200" kern="1200" dirty="0">
                          <a:solidFill>
                            <a:schemeClr val="tx1"/>
                          </a:solidFill>
                          <a:effectLst/>
                          <a:latin typeface="+mn-lt"/>
                          <a:ea typeface="+mn-ea"/>
                          <a:cs typeface="+mn-cs"/>
                        </a:rPr>
                        <a:t>ジメチルアミノ</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エタノール</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3.1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108-01-0</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39</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826560"/>
                  </a:ext>
                </a:extLst>
              </a:tr>
              <a:tr h="327332">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トリクロロ</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フェニル</a:t>
                      </a:r>
                      <a:r>
                        <a:rPr kumimoji="1" lang="en-US" altLang="ja-JP"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シラン</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98-13-5</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057413"/>
                  </a:ext>
                </a:extLst>
              </a:tr>
              <a:tr h="327332">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ヘキサン酸</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142-62-1</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32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2160859"/>
                  </a:ext>
                </a:extLst>
              </a:tr>
              <a:tr h="362256">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ヘプタン酸</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111-14-8</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1014233"/>
                  </a:ext>
                </a:extLst>
              </a:tr>
              <a:tr h="541375">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ペンタン酸</a:t>
                      </a:r>
                      <a:r>
                        <a:rPr kumimoji="1" lang="ja-JP" altLang="ja-JP" sz="1200" kern="1200" dirty="0">
                          <a:solidFill>
                            <a:schemeClr val="tx1"/>
                          </a:solidFill>
                          <a:effectLst/>
                          <a:latin typeface="Century" panose="02040604050505020304" pitchFamily="18" charset="0"/>
                          <a:ea typeface="+mn-ea"/>
                          <a:cs typeface="+mn-cs"/>
                        </a:rPr>
                        <a:t>及びこれを含有する製剤</a:t>
                      </a:r>
                      <a:r>
                        <a:rPr kumimoji="1" lang="ja-JP" altLang="en-US" sz="1200" kern="1200" dirty="0">
                          <a:solidFill>
                            <a:schemeClr val="tx1"/>
                          </a:solidFill>
                          <a:effectLst/>
                          <a:latin typeface="+mn-lt"/>
                          <a:ea typeface="+mn-ea"/>
                          <a:cs typeface="+mn-cs"/>
                        </a:rPr>
                        <a:t>（</a:t>
                      </a:r>
                      <a:r>
                        <a:rPr kumimoji="1" lang="ja-JP" altLang="ja-JP" sz="1200" kern="1200" dirty="0">
                          <a:solidFill>
                            <a:schemeClr val="tx1"/>
                          </a:solidFill>
                          <a:effectLst/>
                          <a:latin typeface="+mn-lt"/>
                          <a:ea typeface="+mn-ea"/>
                          <a:cs typeface="+mn-cs"/>
                        </a:rPr>
                        <a:t>ただし、</a:t>
                      </a:r>
                      <a:r>
                        <a:rPr kumimoji="1" lang="en-US" altLang="ja-JP" sz="1200" kern="1200" dirty="0">
                          <a:solidFill>
                            <a:schemeClr val="tx1"/>
                          </a:solidFill>
                          <a:effectLst/>
                          <a:latin typeface="+mn-lt"/>
                          <a:ea typeface="+mn-ea"/>
                          <a:cs typeface="+mn-cs"/>
                        </a:rPr>
                        <a:t>11</a:t>
                      </a:r>
                      <a:r>
                        <a:rPr kumimoji="1" lang="ja-JP" altLang="ja-JP" sz="1200" kern="1200" dirty="0">
                          <a:solidFill>
                            <a:schemeClr val="tx1"/>
                          </a:solidFill>
                          <a:effectLst/>
                          <a:latin typeface="+mn-lt"/>
                          <a:ea typeface="+mn-ea"/>
                          <a:cs typeface="+mn-cs"/>
                        </a:rPr>
                        <a:t>％以下を含有するものを除く。</a:t>
                      </a:r>
                      <a:r>
                        <a:rPr kumimoji="1" lang="ja-JP" altLang="en-US" sz="1200" kern="1200" dirty="0">
                          <a:solidFill>
                            <a:schemeClr val="tx1"/>
                          </a:solidFill>
                          <a:effectLst/>
                          <a:latin typeface="+mn-lt"/>
                          <a:ea typeface="+mn-ea"/>
                          <a:cs typeface="+mn-cs"/>
                        </a:rPr>
                        <a:t>）</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109-52-4</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22</a:t>
                      </a:r>
                      <a:r>
                        <a:rPr kumimoji="1" lang="ja-JP" altLang="ja-JP" sz="1200" kern="1200" dirty="0">
                          <a:solidFill>
                            <a:schemeClr val="tx1"/>
                          </a:solidFill>
                          <a:effectLst/>
                          <a:latin typeface="Century" panose="02040604050505020304" pitchFamily="18" charset="0"/>
                          <a:ea typeface="+mn-ea"/>
                          <a:cs typeface="+mn-cs"/>
                        </a:rPr>
                        <a:t>本</a:t>
                      </a:r>
                      <a:endParaRPr kumimoji="1" lang="en-US" altLang="ja-JP" sz="1200" kern="1200" dirty="0">
                        <a:solidFill>
                          <a:schemeClr val="tx1"/>
                        </a:solidFill>
                        <a:effectLst/>
                        <a:latin typeface="Century" panose="02040604050505020304" pitchFamily="18" charset="0"/>
                        <a:ea typeface="+mn-ea"/>
                        <a:cs typeface="+mn-cs"/>
                      </a:endParaRPr>
                    </a:p>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別名：吉草酸</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418142"/>
                  </a:ext>
                </a:extLst>
              </a:tr>
            </a:tbl>
          </a:graphicData>
        </a:graphic>
      </p:graphicFrame>
      <p:graphicFrame>
        <p:nvGraphicFramePr>
          <p:cNvPr id="7" name="オブジェクト 6">
            <a:extLst>
              <a:ext uri="{FF2B5EF4-FFF2-40B4-BE49-F238E27FC236}">
                <a16:creationId xmlns:a16="http://schemas.microsoft.com/office/drawing/2014/main" id="{33FF669A-097C-4038-ACB9-38629B31FFFC}"/>
              </a:ext>
            </a:extLst>
          </p:cNvPr>
          <p:cNvGraphicFramePr>
            <a:graphicFrameLocks noChangeAspect="1"/>
          </p:cNvGraphicFramePr>
          <p:nvPr>
            <p:extLst>
              <p:ext uri="{D42A27DB-BD31-4B8C-83A1-F6EECF244321}">
                <p14:modId xmlns:p14="http://schemas.microsoft.com/office/powerpoint/2010/main" val="981452617"/>
              </p:ext>
            </p:extLst>
          </p:nvPr>
        </p:nvGraphicFramePr>
        <p:xfrm>
          <a:off x="5299857" y="2333219"/>
          <a:ext cx="726458" cy="822718"/>
        </p:xfrm>
        <a:graphic>
          <a:graphicData uri="http://schemas.openxmlformats.org/presentationml/2006/ole">
            <mc:AlternateContent xmlns:mc="http://schemas.openxmlformats.org/markup-compatibility/2006">
              <mc:Choice xmlns:v="urn:schemas-microsoft-com:vml" Requires="v">
                <p:oleObj spid="_x0000_s12537" name="CS ChemDraw Drawing" r:id="rId4" imgW="1100694" imgH="1246542" progId="ChemDraw.Document.6.0">
                  <p:embed/>
                </p:oleObj>
              </mc:Choice>
              <mc:Fallback>
                <p:oleObj name="CS ChemDraw Drawing" r:id="rId4" imgW="1100694" imgH="1246542" progId="ChemDraw.Document.6.0">
                  <p:embed/>
                  <p:pic>
                    <p:nvPicPr>
                      <p:cNvPr id="0" name=""/>
                      <p:cNvPicPr/>
                      <p:nvPr/>
                    </p:nvPicPr>
                    <p:blipFill>
                      <a:blip r:embed="rId5"/>
                      <a:stretch>
                        <a:fillRect/>
                      </a:stretch>
                    </p:blipFill>
                    <p:spPr>
                      <a:xfrm>
                        <a:off x="5299857" y="2333219"/>
                        <a:ext cx="726458" cy="822718"/>
                      </a:xfrm>
                      <a:prstGeom prst="rect">
                        <a:avLst/>
                      </a:prstGeom>
                    </p:spPr>
                  </p:pic>
                </p:oleObj>
              </mc:Fallback>
            </mc:AlternateContent>
          </a:graphicData>
        </a:graphic>
      </p:graphicFrame>
      <p:graphicFrame>
        <p:nvGraphicFramePr>
          <p:cNvPr id="9" name="オブジェクト 8">
            <a:extLst>
              <a:ext uri="{FF2B5EF4-FFF2-40B4-BE49-F238E27FC236}">
                <a16:creationId xmlns:a16="http://schemas.microsoft.com/office/drawing/2014/main" id="{CC453470-F094-40EE-9CC6-30991A797CB4}"/>
              </a:ext>
            </a:extLst>
          </p:cNvPr>
          <p:cNvGraphicFramePr>
            <a:graphicFrameLocks noChangeAspect="1"/>
          </p:cNvGraphicFramePr>
          <p:nvPr>
            <p:extLst>
              <p:ext uri="{D42A27DB-BD31-4B8C-83A1-F6EECF244321}">
                <p14:modId xmlns:p14="http://schemas.microsoft.com/office/powerpoint/2010/main" val="2834305509"/>
              </p:ext>
            </p:extLst>
          </p:nvPr>
        </p:nvGraphicFramePr>
        <p:xfrm>
          <a:off x="5169242" y="3841458"/>
          <a:ext cx="842009" cy="372220"/>
        </p:xfrm>
        <a:graphic>
          <a:graphicData uri="http://schemas.openxmlformats.org/presentationml/2006/ole">
            <mc:AlternateContent xmlns:mc="http://schemas.openxmlformats.org/markup-compatibility/2006">
              <mc:Choice xmlns:v="urn:schemas-microsoft-com:vml" Requires="v">
                <p:oleObj spid="_x0000_s12538" name="CS ChemDraw Drawing" r:id="rId6" imgW="1275771" imgH="563970" progId="ChemDraw.Document.6.0">
                  <p:embed/>
                </p:oleObj>
              </mc:Choice>
              <mc:Fallback>
                <p:oleObj name="CS ChemDraw Drawing" r:id="rId6" imgW="1275771" imgH="563970" progId="ChemDraw.Document.6.0">
                  <p:embed/>
                  <p:pic>
                    <p:nvPicPr>
                      <p:cNvPr id="0" name=""/>
                      <p:cNvPicPr/>
                      <p:nvPr/>
                    </p:nvPicPr>
                    <p:blipFill>
                      <a:blip r:embed="rId7"/>
                      <a:stretch>
                        <a:fillRect/>
                      </a:stretch>
                    </p:blipFill>
                    <p:spPr>
                      <a:xfrm>
                        <a:off x="5169242" y="3841458"/>
                        <a:ext cx="842009" cy="372220"/>
                      </a:xfrm>
                      <a:prstGeom prst="rect">
                        <a:avLst/>
                      </a:prstGeom>
                    </p:spPr>
                  </p:pic>
                </p:oleObj>
              </mc:Fallback>
            </mc:AlternateContent>
          </a:graphicData>
        </a:graphic>
      </p:graphicFrame>
      <p:pic>
        <p:nvPicPr>
          <p:cNvPr id="10" name="図 9">
            <a:extLst>
              <a:ext uri="{FF2B5EF4-FFF2-40B4-BE49-F238E27FC236}">
                <a16:creationId xmlns:a16="http://schemas.microsoft.com/office/drawing/2014/main" id="{57801684-6058-4CFF-B293-F1A38ADC5863}"/>
              </a:ext>
            </a:extLst>
          </p:cNvPr>
          <p:cNvPicPr>
            <a:picLocks noChangeAspect="1"/>
          </p:cNvPicPr>
          <p:nvPr/>
        </p:nvPicPr>
        <p:blipFill>
          <a:blip r:embed="rId8"/>
          <a:stretch>
            <a:fillRect/>
          </a:stretch>
        </p:blipFill>
        <p:spPr>
          <a:xfrm>
            <a:off x="5497480" y="2029931"/>
            <a:ext cx="331875" cy="192667"/>
          </a:xfrm>
          <a:prstGeom prst="rect">
            <a:avLst/>
          </a:prstGeom>
        </p:spPr>
      </p:pic>
      <p:pic>
        <p:nvPicPr>
          <p:cNvPr id="13" name="図 12">
            <a:extLst>
              <a:ext uri="{FF2B5EF4-FFF2-40B4-BE49-F238E27FC236}">
                <a16:creationId xmlns:a16="http://schemas.microsoft.com/office/drawing/2014/main" id="{417AF533-3EC3-4622-B4C4-216CD25B4BCD}"/>
              </a:ext>
            </a:extLst>
          </p:cNvPr>
          <p:cNvPicPr>
            <a:picLocks noChangeAspect="1"/>
          </p:cNvPicPr>
          <p:nvPr/>
        </p:nvPicPr>
        <p:blipFill>
          <a:blip r:embed="rId9"/>
          <a:stretch>
            <a:fillRect/>
          </a:stretch>
        </p:blipFill>
        <p:spPr>
          <a:xfrm>
            <a:off x="5094961" y="3383429"/>
            <a:ext cx="1136250" cy="192667"/>
          </a:xfrm>
          <a:prstGeom prst="rect">
            <a:avLst/>
          </a:prstGeom>
        </p:spPr>
      </p:pic>
      <p:graphicFrame>
        <p:nvGraphicFramePr>
          <p:cNvPr id="26" name="オブジェクト 25">
            <a:extLst>
              <a:ext uri="{FF2B5EF4-FFF2-40B4-BE49-F238E27FC236}">
                <a16:creationId xmlns:a16="http://schemas.microsoft.com/office/drawing/2014/main" id="{E7271973-5CEA-4470-A96C-F90C8EDAF5C8}"/>
              </a:ext>
            </a:extLst>
          </p:cNvPr>
          <p:cNvGraphicFramePr>
            <a:graphicFrameLocks noChangeAspect="1"/>
          </p:cNvGraphicFramePr>
          <p:nvPr>
            <p:extLst>
              <p:ext uri="{D42A27DB-BD31-4B8C-83A1-F6EECF244321}">
                <p14:modId xmlns:p14="http://schemas.microsoft.com/office/powerpoint/2010/main" val="1921628050"/>
              </p:ext>
            </p:extLst>
          </p:nvPr>
        </p:nvGraphicFramePr>
        <p:xfrm>
          <a:off x="5159200" y="5664416"/>
          <a:ext cx="1007771" cy="182116"/>
        </p:xfrm>
        <a:graphic>
          <a:graphicData uri="http://schemas.openxmlformats.org/presentationml/2006/ole">
            <mc:AlternateContent xmlns:mc="http://schemas.openxmlformats.org/markup-compatibility/2006">
              <mc:Choice xmlns:v="urn:schemas-microsoft-com:vml" Requires="v">
                <p:oleObj spid="_x0000_s12539" name="CS ChemDraw Drawing" r:id="rId10" imgW="1526926" imgH="275934" progId="ChemDraw.Document.6.0">
                  <p:embed/>
                </p:oleObj>
              </mc:Choice>
              <mc:Fallback>
                <p:oleObj name="CS ChemDraw Drawing" r:id="rId10" imgW="1526926" imgH="275934" progId="ChemDraw.Document.6.0">
                  <p:embed/>
                  <p:pic>
                    <p:nvPicPr>
                      <p:cNvPr id="0" name=""/>
                      <p:cNvPicPr/>
                      <p:nvPr/>
                    </p:nvPicPr>
                    <p:blipFill>
                      <a:blip r:embed="rId11"/>
                      <a:stretch>
                        <a:fillRect/>
                      </a:stretch>
                    </p:blipFill>
                    <p:spPr>
                      <a:xfrm>
                        <a:off x="5159200" y="5664416"/>
                        <a:ext cx="1007771" cy="182116"/>
                      </a:xfrm>
                      <a:prstGeom prst="rect">
                        <a:avLst/>
                      </a:prstGeom>
                    </p:spPr>
                  </p:pic>
                </p:oleObj>
              </mc:Fallback>
            </mc:AlternateContent>
          </a:graphicData>
        </a:graphic>
      </p:graphicFrame>
      <p:graphicFrame>
        <p:nvGraphicFramePr>
          <p:cNvPr id="27" name="オブジェクト 26">
            <a:extLst>
              <a:ext uri="{FF2B5EF4-FFF2-40B4-BE49-F238E27FC236}">
                <a16:creationId xmlns:a16="http://schemas.microsoft.com/office/drawing/2014/main" id="{EFE4BD32-5F7C-4BE5-BE9B-B1EDC658345C}"/>
              </a:ext>
            </a:extLst>
          </p:cNvPr>
          <p:cNvGraphicFramePr>
            <a:graphicFrameLocks noChangeAspect="1"/>
          </p:cNvGraphicFramePr>
          <p:nvPr>
            <p:extLst>
              <p:ext uri="{D42A27DB-BD31-4B8C-83A1-F6EECF244321}">
                <p14:modId xmlns:p14="http://schemas.microsoft.com/office/powerpoint/2010/main" val="1711586044"/>
              </p:ext>
            </p:extLst>
          </p:nvPr>
        </p:nvGraphicFramePr>
        <p:xfrm>
          <a:off x="4987160" y="5198403"/>
          <a:ext cx="1351849" cy="182116"/>
        </p:xfrm>
        <a:graphic>
          <a:graphicData uri="http://schemas.openxmlformats.org/presentationml/2006/ole">
            <mc:AlternateContent xmlns:mc="http://schemas.openxmlformats.org/markup-compatibility/2006">
              <mc:Choice xmlns:v="urn:schemas-microsoft-com:vml" Requires="v">
                <p:oleObj spid="_x0000_s12540" name="CS ChemDraw Drawing" r:id="rId12" imgW="2048256" imgH="275934" progId="ChemDraw.Document.6.0">
                  <p:embed/>
                </p:oleObj>
              </mc:Choice>
              <mc:Fallback>
                <p:oleObj name="CS ChemDraw Drawing" r:id="rId12" imgW="2048256" imgH="275934" progId="ChemDraw.Document.6.0">
                  <p:embed/>
                  <p:pic>
                    <p:nvPicPr>
                      <p:cNvPr id="0" name=""/>
                      <p:cNvPicPr/>
                      <p:nvPr/>
                    </p:nvPicPr>
                    <p:blipFill>
                      <a:blip r:embed="rId13"/>
                      <a:stretch>
                        <a:fillRect/>
                      </a:stretch>
                    </p:blipFill>
                    <p:spPr>
                      <a:xfrm>
                        <a:off x="4987160" y="5198403"/>
                        <a:ext cx="1351849" cy="182116"/>
                      </a:xfrm>
                      <a:prstGeom prst="rect">
                        <a:avLst/>
                      </a:prstGeom>
                    </p:spPr>
                  </p:pic>
                </p:oleObj>
              </mc:Fallback>
            </mc:AlternateContent>
          </a:graphicData>
        </a:graphic>
      </p:graphicFrame>
      <p:graphicFrame>
        <p:nvGraphicFramePr>
          <p:cNvPr id="28" name="オブジェクト 27">
            <a:extLst>
              <a:ext uri="{FF2B5EF4-FFF2-40B4-BE49-F238E27FC236}">
                <a16:creationId xmlns:a16="http://schemas.microsoft.com/office/drawing/2014/main" id="{1355A51B-101E-45B2-8AA3-9E53355530F3}"/>
              </a:ext>
            </a:extLst>
          </p:cNvPr>
          <p:cNvGraphicFramePr>
            <a:graphicFrameLocks noChangeAspect="1"/>
          </p:cNvGraphicFramePr>
          <p:nvPr>
            <p:extLst>
              <p:ext uri="{D42A27DB-BD31-4B8C-83A1-F6EECF244321}">
                <p14:modId xmlns:p14="http://schemas.microsoft.com/office/powerpoint/2010/main" val="1017800522"/>
              </p:ext>
            </p:extLst>
          </p:nvPr>
        </p:nvGraphicFramePr>
        <p:xfrm>
          <a:off x="5073264" y="4808421"/>
          <a:ext cx="1179649" cy="181797"/>
        </p:xfrm>
        <a:graphic>
          <a:graphicData uri="http://schemas.openxmlformats.org/presentationml/2006/ole">
            <mc:AlternateContent xmlns:mc="http://schemas.openxmlformats.org/markup-compatibility/2006">
              <mc:Choice xmlns:v="urn:schemas-microsoft-com:vml" Requires="v">
                <p:oleObj spid="_x0000_s12541" name="CS ChemDraw Drawing" r:id="rId14" imgW="1787347" imgH="275450" progId="ChemDraw.Document.6.0">
                  <p:embed/>
                </p:oleObj>
              </mc:Choice>
              <mc:Fallback>
                <p:oleObj name="CS ChemDraw Drawing" r:id="rId14" imgW="1787347" imgH="275450" progId="ChemDraw.Document.6.0">
                  <p:embed/>
                  <p:pic>
                    <p:nvPicPr>
                      <p:cNvPr id="0" name=""/>
                      <p:cNvPicPr/>
                      <p:nvPr/>
                    </p:nvPicPr>
                    <p:blipFill>
                      <a:blip r:embed="rId15"/>
                      <a:stretch>
                        <a:fillRect/>
                      </a:stretch>
                    </p:blipFill>
                    <p:spPr>
                      <a:xfrm>
                        <a:off x="5073264" y="4808421"/>
                        <a:ext cx="1179649" cy="181797"/>
                      </a:xfrm>
                      <a:prstGeom prst="rect">
                        <a:avLst/>
                      </a:prstGeom>
                    </p:spPr>
                  </p:pic>
                </p:oleObj>
              </mc:Fallback>
            </mc:AlternateContent>
          </a:graphicData>
        </a:graphic>
      </p:graphicFrame>
      <p:pic>
        <p:nvPicPr>
          <p:cNvPr id="29" name="図 28">
            <a:extLst>
              <a:ext uri="{FF2B5EF4-FFF2-40B4-BE49-F238E27FC236}">
                <a16:creationId xmlns:a16="http://schemas.microsoft.com/office/drawing/2014/main" id="{1D96D880-DF19-4AD1-B855-FEF9613AD4C0}"/>
              </a:ext>
            </a:extLst>
          </p:cNvPr>
          <p:cNvPicPr>
            <a:picLocks noChangeAspect="1"/>
          </p:cNvPicPr>
          <p:nvPr/>
        </p:nvPicPr>
        <p:blipFill>
          <a:blip r:embed="rId16"/>
          <a:stretch>
            <a:fillRect/>
          </a:stretch>
        </p:blipFill>
        <p:spPr>
          <a:xfrm>
            <a:off x="5384467" y="4443627"/>
            <a:ext cx="495000" cy="192667"/>
          </a:xfrm>
          <a:prstGeom prst="rect">
            <a:avLst/>
          </a:prstGeom>
        </p:spPr>
      </p:pic>
    </p:spTree>
    <p:extLst>
      <p:ext uri="{BB962C8B-B14F-4D97-AF65-F5344CB8AC3E}">
        <p14:creationId xmlns:p14="http://schemas.microsoft.com/office/powerpoint/2010/main" val="3143822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54858" cy="369332"/>
          </a:xfrm>
          <a:prstGeom prst="rect">
            <a:avLst/>
          </a:prstGeom>
          <a:noFill/>
          <a:ln w="25400" algn="ctr">
            <a:noFill/>
            <a:miter lim="800000"/>
            <a:headEnd/>
            <a:tailEnd/>
          </a:ln>
          <a:effectLst/>
        </p:spPr>
        <p:txBody>
          <a:bodyPr wrap="none">
            <a:spAutoFit/>
          </a:bodyPr>
          <a:lstStyle/>
          <a:p>
            <a:pPr algn="l"/>
            <a:r>
              <a:rPr lang="en-US" altLang="ja-JP" dirty="0">
                <a:solidFill>
                  <a:srgbClr val="FF0000"/>
                </a:solidFill>
              </a:rPr>
              <a:t>R1.6.19</a:t>
            </a:r>
            <a:r>
              <a:rPr lang="ja-JP" altLang="en-US" dirty="0">
                <a:solidFill>
                  <a:srgbClr val="FF0000"/>
                </a:solidFill>
              </a:rPr>
              <a:t>施行</a:t>
            </a:r>
          </a:p>
        </p:txBody>
      </p:sp>
      <p:sp>
        <p:nvSpPr>
          <p:cNvPr id="9" name="テキスト ボックス 8"/>
          <p:cNvSpPr txBox="1"/>
          <p:nvPr/>
        </p:nvSpPr>
        <p:spPr>
          <a:xfrm>
            <a:off x="467544" y="1810308"/>
            <a:ext cx="8460110" cy="3077766"/>
          </a:xfrm>
          <a:prstGeom prst="rect">
            <a:avLst/>
          </a:prstGeom>
          <a:noFill/>
        </p:spPr>
        <p:txBody>
          <a:bodyPr wrap="square" rtlCol="0">
            <a:spAutoFit/>
          </a:bodyPr>
          <a:lstStyle/>
          <a:p>
            <a:endParaRPr lang="en-US" altLang="ja-JP" sz="1600" dirty="0">
              <a:latin typeface="+mn-ea"/>
            </a:endParaRPr>
          </a:p>
          <a:p>
            <a:endParaRPr lang="en-US" altLang="ja-JP" sz="1600" dirty="0">
              <a:latin typeface="+mn-ea"/>
            </a:endParaRPr>
          </a:p>
          <a:p>
            <a:r>
              <a:rPr lang="ja-JP" altLang="ja-JP" dirty="0"/>
              <a:t>・</a:t>
            </a:r>
            <a:r>
              <a:rPr lang="en-US" altLang="ja-JP" dirty="0"/>
              <a:t>4-(2,2-</a:t>
            </a:r>
            <a:r>
              <a:rPr lang="ja-JP" altLang="ja-JP" dirty="0"/>
              <a:t>ジシアノエテン</a:t>
            </a:r>
            <a:r>
              <a:rPr lang="en-US" altLang="ja-JP" dirty="0"/>
              <a:t>-1-</a:t>
            </a:r>
            <a:r>
              <a:rPr lang="ja-JP" altLang="ja-JP" dirty="0"/>
              <a:t>イル）フェニル</a:t>
            </a:r>
            <a:r>
              <a:rPr lang="en-US" altLang="ja-JP" dirty="0"/>
              <a:t>=2,4,5-</a:t>
            </a:r>
            <a:r>
              <a:rPr lang="ja-JP" altLang="ja-JP" dirty="0"/>
              <a:t>トリクロロベンゼン</a:t>
            </a:r>
            <a:r>
              <a:rPr lang="en-US" altLang="ja-JP" dirty="0"/>
              <a:t>-1-</a:t>
            </a:r>
            <a:r>
              <a:rPr lang="ja-JP" altLang="ja-JP" dirty="0"/>
              <a:t>スルホナート及びこれを含有する製剤</a:t>
            </a:r>
            <a:endParaRPr lang="en-US" altLang="ja-JP" dirty="0"/>
          </a:p>
          <a:p>
            <a:endParaRPr lang="ja-JP" altLang="ja-JP" dirty="0"/>
          </a:p>
          <a:p>
            <a:r>
              <a:rPr lang="ja-JP" altLang="ja-JP" dirty="0"/>
              <a:t>・</a:t>
            </a:r>
            <a:r>
              <a:rPr lang="en-US" altLang="ja-JP" dirty="0"/>
              <a:t>2-(</a:t>
            </a:r>
            <a:r>
              <a:rPr lang="ja-JP" altLang="ja-JP" dirty="0"/>
              <a:t>ジメチルアミノ</a:t>
            </a:r>
            <a:r>
              <a:rPr lang="en-US" altLang="ja-JP" dirty="0"/>
              <a:t>)</a:t>
            </a:r>
            <a:r>
              <a:rPr lang="ja-JP" altLang="ja-JP" dirty="0"/>
              <a:t>エチル</a:t>
            </a:r>
            <a:r>
              <a:rPr lang="en-US" altLang="ja-JP" dirty="0"/>
              <a:t>=</a:t>
            </a:r>
            <a:r>
              <a:rPr lang="ja-JP" altLang="ja-JP" dirty="0"/>
              <a:t>メタクリレート</a:t>
            </a:r>
            <a:r>
              <a:rPr lang="en-US" altLang="ja-JP" dirty="0"/>
              <a:t>6.4%</a:t>
            </a:r>
            <a:r>
              <a:rPr lang="ja-JP" altLang="ja-JP" dirty="0"/>
              <a:t>以下を含有する製剤</a:t>
            </a:r>
            <a:endParaRPr lang="en-US" altLang="ja-JP" dirty="0"/>
          </a:p>
          <a:p>
            <a:endParaRPr lang="ja-JP" altLang="ja-JP" dirty="0"/>
          </a:p>
          <a:p>
            <a:r>
              <a:rPr lang="ja-JP" altLang="ja-JP" dirty="0"/>
              <a:t>・水酸化リチウム一水和物</a:t>
            </a:r>
            <a:r>
              <a:rPr lang="en-US" altLang="ja-JP" dirty="0"/>
              <a:t>0.3%</a:t>
            </a:r>
            <a:r>
              <a:rPr lang="ja-JP" altLang="ja-JP" dirty="0"/>
              <a:t>以下を含有する製剤</a:t>
            </a:r>
            <a:endParaRPr lang="en-US" altLang="ja-JP" dirty="0"/>
          </a:p>
          <a:p>
            <a:endParaRPr lang="en-US" altLang="ja-JP" dirty="0"/>
          </a:p>
          <a:p>
            <a:endParaRPr lang="en-US" altLang="ja-JP" dirty="0"/>
          </a:p>
          <a:p>
            <a:r>
              <a:rPr lang="ja-JP" altLang="en-US" dirty="0"/>
              <a:t>　　　　　　　　　　　　　　　　　　　　　　</a:t>
            </a:r>
            <a:endParaRPr lang="ja-JP" altLang="ja-JP" dirty="0">
              <a:solidFill>
                <a:srgbClr val="FF0000"/>
              </a:solidFill>
            </a:endParaRPr>
          </a:p>
        </p:txBody>
      </p:sp>
      <p:sp>
        <p:nvSpPr>
          <p:cNvPr id="10" name="Text Box 2"/>
          <p:cNvSpPr txBox="1">
            <a:spLocks noChangeArrowheads="1"/>
          </p:cNvSpPr>
          <p:nvPr/>
        </p:nvSpPr>
        <p:spPr bwMode="auto">
          <a:xfrm>
            <a:off x="323528" y="154869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spTree>
    <p:extLst>
      <p:ext uri="{BB962C8B-B14F-4D97-AF65-F5344CB8AC3E}">
        <p14:creationId xmlns:p14="http://schemas.microsoft.com/office/powerpoint/2010/main" val="11582830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235825" y="981075"/>
            <a:ext cx="1374094" cy="369332"/>
          </a:xfrm>
          <a:prstGeom prst="rect">
            <a:avLst/>
          </a:prstGeom>
          <a:noFill/>
          <a:ln w="25400" algn="ctr">
            <a:noFill/>
            <a:miter lim="800000"/>
            <a:headEnd/>
            <a:tailEnd/>
          </a:ln>
          <a:effectLst/>
        </p:spPr>
        <p:txBody>
          <a:bodyPr wrap="none">
            <a:spAutoFit/>
          </a:bodyPr>
          <a:lstStyle/>
          <a:p>
            <a:pPr algn="l"/>
            <a:r>
              <a:rPr lang="en-US" altLang="ja-JP">
                <a:solidFill>
                  <a:schemeClr val="tx1"/>
                </a:solidFill>
              </a:rPr>
              <a:t>H31.1.1</a:t>
            </a:r>
            <a:r>
              <a:rPr lang="ja-JP" altLang="en-US"/>
              <a:t>施行</a:t>
            </a:r>
            <a:endParaRPr lang="ja-JP" altLang="en-US" dirty="0">
              <a:solidFill>
                <a:schemeClr val="tx1"/>
              </a:solidFill>
            </a:endParaRPr>
          </a:p>
        </p:txBody>
      </p:sp>
      <p:sp>
        <p:nvSpPr>
          <p:cNvPr id="8" name="Text Box 2"/>
          <p:cNvSpPr txBox="1">
            <a:spLocks noChangeArrowheads="1"/>
          </p:cNvSpPr>
          <p:nvPr/>
        </p:nvSpPr>
        <p:spPr bwMode="auto">
          <a:xfrm>
            <a:off x="323528" y="1052736"/>
            <a:ext cx="4490332"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新しく劇物に指定された物質</a:t>
            </a:r>
          </a:p>
        </p:txBody>
      </p:sp>
      <p:graphicFrame>
        <p:nvGraphicFramePr>
          <p:cNvPr id="11" name="表 10"/>
          <p:cNvGraphicFramePr>
            <a:graphicFrameLocks noGrp="1"/>
          </p:cNvGraphicFramePr>
          <p:nvPr>
            <p:extLst>
              <p:ext uri="{D42A27DB-BD31-4B8C-83A1-F6EECF244321}">
                <p14:modId xmlns:p14="http://schemas.microsoft.com/office/powerpoint/2010/main" val="1880728127"/>
              </p:ext>
            </p:extLst>
          </p:nvPr>
        </p:nvGraphicFramePr>
        <p:xfrm>
          <a:off x="500350" y="1630698"/>
          <a:ext cx="7961531" cy="3701240"/>
        </p:xfrm>
        <a:graphic>
          <a:graphicData uri="http://schemas.openxmlformats.org/drawingml/2006/table">
            <a:tbl>
              <a:tblPr/>
              <a:tblGrid>
                <a:gridCol w="383970">
                  <a:extLst>
                    <a:ext uri="{9D8B030D-6E8A-4147-A177-3AD203B41FA5}">
                      <a16:colId xmlns:a16="http://schemas.microsoft.com/office/drawing/2014/main" val="20000"/>
                    </a:ext>
                  </a:extLst>
                </a:gridCol>
                <a:gridCol w="2640366">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gridCol w="1624827">
                  <a:extLst>
                    <a:ext uri="{9D8B030D-6E8A-4147-A177-3AD203B41FA5}">
                      <a16:colId xmlns:a16="http://schemas.microsoft.com/office/drawing/2014/main" val="20004"/>
                    </a:ext>
                  </a:extLst>
                </a:gridCol>
              </a:tblGrid>
              <a:tr h="354538">
                <a:tc>
                  <a:txBody>
                    <a:bodyPr/>
                    <a:lstStyle/>
                    <a:p>
                      <a:pPr algn="l" fontAlgn="ctr"/>
                      <a:r>
                        <a:rPr lang="ja-JP" altLang="en-US" sz="1200" b="0" i="0" u="none" strike="noStrike" dirty="0">
                          <a:solidFill>
                            <a:srgbClr val="000000"/>
                          </a:solidFill>
                          <a:latin typeface="Century" panose="02040604050505020304" pitchFamily="18" charset="0"/>
                          <a:ea typeface="+mn-ea"/>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ea typeface="+mn-ea"/>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ea typeface="+mn-ea"/>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12</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21</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68909">
                <a:tc rowSpan="4">
                  <a:txBody>
                    <a:bodyPr/>
                    <a:lstStyle/>
                    <a:p>
                      <a:pPr algn="ctr" fontAlgn="ctr"/>
                      <a:r>
                        <a:rPr lang="ja-JP" altLang="en-US" sz="1200" b="1" i="0" u="none" strike="noStrike" dirty="0">
                          <a:solidFill>
                            <a:srgbClr val="FF0000"/>
                          </a:solidFill>
                          <a:latin typeface="Century" panose="02040604050505020304" pitchFamily="18" charset="0"/>
                          <a:ea typeface="+mn-ea"/>
                        </a:rPr>
                        <a:t>劇</a:t>
                      </a:r>
                      <a:endParaRPr lang="en-US" altLang="ja-JP" sz="1200" b="1" i="0" u="none" strike="noStrike" dirty="0">
                        <a:solidFill>
                          <a:srgbClr val="FF0000"/>
                        </a:solidFill>
                        <a:latin typeface="Century" panose="02040604050505020304" pitchFamily="18" charset="0"/>
                        <a:ea typeface="+mn-ea"/>
                      </a:endParaRPr>
                    </a:p>
                    <a:p>
                      <a:pPr algn="ctr" fontAlgn="ctr"/>
                      <a:br>
                        <a:rPr lang="ja-JP" altLang="en-US" sz="1200" b="1" i="0" u="none" strike="noStrike" dirty="0">
                          <a:solidFill>
                            <a:srgbClr val="FF0000"/>
                          </a:solidFill>
                          <a:latin typeface="Century" panose="02040604050505020304" pitchFamily="18" charset="0"/>
                          <a:ea typeface="+mn-ea"/>
                        </a:rPr>
                      </a:br>
                      <a:r>
                        <a:rPr lang="ja-JP" altLang="en-US" sz="1200" b="1" i="0" u="none" strike="noStrike" dirty="0">
                          <a:solidFill>
                            <a:srgbClr val="FF0000"/>
                          </a:solidFill>
                          <a:latin typeface="Century" panose="02040604050505020304" pitchFamily="18" charset="0"/>
                          <a:ea typeface="+mn-ea"/>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ジシクロヘキシルアミン及びこれを含有する製剤（ただし、</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101-83-7</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24</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138475">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en-US" altLang="ja-JP" sz="1200" kern="1200" dirty="0">
                          <a:solidFill>
                            <a:schemeClr val="tx1"/>
                          </a:solidFill>
                          <a:effectLst/>
                          <a:latin typeface="+mn-lt"/>
                          <a:ea typeface="+mn-ea"/>
                          <a:cs typeface="+mn-cs"/>
                        </a:rPr>
                        <a:t>3-(</a:t>
                      </a:r>
                      <a:r>
                        <a:rPr kumimoji="1" lang="ja-JP" altLang="ja-JP" sz="1200" kern="1200" dirty="0">
                          <a:solidFill>
                            <a:schemeClr val="tx1"/>
                          </a:solidFill>
                          <a:effectLst/>
                          <a:latin typeface="+mn-lt"/>
                          <a:ea typeface="+mn-ea"/>
                          <a:cs typeface="+mn-cs"/>
                        </a:rPr>
                        <a:t>ジフルオロメチル</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メチル</a:t>
                      </a:r>
                      <a:r>
                        <a:rPr kumimoji="1" lang="en-US" altLang="ja-JP" sz="1200" kern="1200" dirty="0">
                          <a:solidFill>
                            <a:schemeClr val="tx1"/>
                          </a:solidFill>
                          <a:effectLst/>
                          <a:latin typeface="+mn-lt"/>
                          <a:ea typeface="+mn-ea"/>
                          <a:cs typeface="+mn-cs"/>
                        </a:rPr>
                        <a:t>-N-[(3R)-1,1,3-</a:t>
                      </a:r>
                      <a:r>
                        <a:rPr kumimoji="1" lang="ja-JP" altLang="ja-JP" sz="1200" kern="1200" dirty="0">
                          <a:solidFill>
                            <a:schemeClr val="tx1"/>
                          </a:solidFill>
                          <a:effectLst/>
                          <a:latin typeface="+mn-lt"/>
                          <a:ea typeface="+mn-ea"/>
                          <a:cs typeface="+mn-cs"/>
                        </a:rPr>
                        <a:t>トリメチル</a:t>
                      </a:r>
                      <a:r>
                        <a:rPr kumimoji="1" lang="en-US" altLang="ja-JP" sz="1200" kern="1200" dirty="0">
                          <a:solidFill>
                            <a:schemeClr val="tx1"/>
                          </a:solidFill>
                          <a:effectLst/>
                          <a:latin typeface="+mn-lt"/>
                          <a:ea typeface="+mn-ea"/>
                          <a:cs typeface="+mn-cs"/>
                        </a:rPr>
                        <a:t>-2,3-</a:t>
                      </a:r>
                      <a:r>
                        <a:rPr kumimoji="1" lang="ja-JP" altLang="ja-JP" sz="1200" kern="1200" dirty="0">
                          <a:solidFill>
                            <a:schemeClr val="tx1"/>
                          </a:solidFill>
                          <a:effectLst/>
                          <a:latin typeface="+mn-lt"/>
                          <a:ea typeface="+mn-ea"/>
                          <a:cs typeface="+mn-cs"/>
                        </a:rPr>
                        <a:t>ジヒドロ</a:t>
                      </a:r>
                      <a:r>
                        <a:rPr kumimoji="1" lang="en-US" altLang="ja-JP" sz="1200" kern="1200" dirty="0">
                          <a:solidFill>
                            <a:schemeClr val="tx1"/>
                          </a:solidFill>
                          <a:effectLst/>
                          <a:latin typeface="+mn-lt"/>
                          <a:ea typeface="+mn-ea"/>
                          <a:cs typeface="+mn-cs"/>
                        </a:rPr>
                        <a:t>-1H-</a:t>
                      </a:r>
                      <a:r>
                        <a:rPr kumimoji="1" lang="ja-JP" altLang="ja-JP" sz="1200" kern="1200" dirty="0">
                          <a:solidFill>
                            <a:schemeClr val="tx1"/>
                          </a:solidFill>
                          <a:effectLst/>
                          <a:latin typeface="+mn-lt"/>
                          <a:ea typeface="+mn-ea"/>
                          <a:cs typeface="+mn-cs"/>
                        </a:rPr>
                        <a:t>インデン</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イル</a:t>
                      </a:r>
                      <a:r>
                        <a:rPr kumimoji="1" lang="en-US" altLang="ja-JP" sz="1200" kern="1200" dirty="0">
                          <a:solidFill>
                            <a:schemeClr val="tx1"/>
                          </a:solidFill>
                          <a:effectLst/>
                          <a:latin typeface="+mn-lt"/>
                          <a:ea typeface="+mn-ea"/>
                          <a:cs typeface="+mn-cs"/>
                        </a:rPr>
                        <a:t>]-1H-</a:t>
                      </a:r>
                      <a:r>
                        <a:rPr kumimoji="1" lang="ja-JP" altLang="ja-JP" sz="1200" kern="1200" dirty="0">
                          <a:solidFill>
                            <a:schemeClr val="tx1"/>
                          </a:solidFill>
                          <a:effectLst/>
                          <a:latin typeface="+mn-lt"/>
                          <a:ea typeface="+mn-ea"/>
                          <a:cs typeface="+mn-cs"/>
                        </a:rPr>
                        <a:t>ピラゾール</a:t>
                      </a:r>
                      <a:r>
                        <a:rPr kumimoji="1" lang="en-US" altLang="ja-JP" sz="1200" kern="1200" dirty="0">
                          <a:solidFill>
                            <a:schemeClr val="tx1"/>
                          </a:solidFill>
                          <a:effectLst/>
                          <a:latin typeface="+mn-lt"/>
                          <a:ea typeface="+mn-ea"/>
                          <a:cs typeface="+mn-cs"/>
                        </a:rPr>
                        <a:t>-4-</a:t>
                      </a:r>
                      <a:r>
                        <a:rPr kumimoji="1" lang="ja-JP" altLang="ja-JP" sz="1200" kern="1200" dirty="0">
                          <a:solidFill>
                            <a:schemeClr val="tx1"/>
                          </a:solidFill>
                          <a:effectLst/>
                          <a:latin typeface="+mn-lt"/>
                          <a:ea typeface="+mn-ea"/>
                          <a:cs typeface="+mn-cs"/>
                        </a:rPr>
                        <a:t>カルボキサミド及びこれを含有する製剤（ただし、</a:t>
                      </a:r>
                      <a:r>
                        <a:rPr kumimoji="1" lang="en-US" altLang="ja-JP" sz="1200" kern="1200" dirty="0">
                          <a:solidFill>
                            <a:schemeClr val="tx1"/>
                          </a:solidFill>
                          <a:effectLst/>
                          <a:latin typeface="+mn-lt"/>
                          <a:ea typeface="+mn-ea"/>
                          <a:cs typeface="+mn-cs"/>
                        </a:rPr>
                        <a:t>3</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1352994-67-2</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793912">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メルカプト酢酸及びこれを含有する製剤（ただし、</a:t>
                      </a:r>
                      <a:r>
                        <a:rPr kumimoji="1" lang="en-US" altLang="ja-JP" sz="1200" kern="1200" dirty="0">
                          <a:solidFill>
                            <a:schemeClr val="tx1"/>
                          </a:solidFill>
                          <a:effectLst/>
                          <a:latin typeface="+mn-lt"/>
                          <a:ea typeface="+mn-ea"/>
                          <a:cs typeface="+mn-cs"/>
                        </a:rPr>
                        <a:t>1</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68-11-1</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44</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8625863"/>
                  </a:ext>
                </a:extLst>
              </a:tr>
              <a:tr h="734184">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kumimoji="1" lang="ja-JP" altLang="ja-JP" sz="1200" kern="1200" dirty="0">
                          <a:solidFill>
                            <a:schemeClr val="tx1"/>
                          </a:solidFill>
                          <a:effectLst/>
                          <a:latin typeface="+mn-lt"/>
                          <a:ea typeface="+mn-ea"/>
                          <a:cs typeface="+mn-cs"/>
                        </a:rPr>
                        <a:t>モルホリン及びこれを含有する製剤（ただし、</a:t>
                      </a:r>
                      <a:r>
                        <a:rPr kumimoji="1" lang="en-US" altLang="ja-JP" sz="1200" kern="1200" dirty="0">
                          <a:solidFill>
                            <a:schemeClr val="tx1"/>
                          </a:solidFill>
                          <a:effectLst/>
                          <a:latin typeface="+mn-lt"/>
                          <a:ea typeface="+mn-ea"/>
                          <a:cs typeface="+mn-cs"/>
                        </a:rPr>
                        <a:t>6</a:t>
                      </a:r>
                      <a:r>
                        <a:rPr kumimoji="1" lang="ja-JP" altLang="ja-JP" sz="1200" kern="1200" dirty="0">
                          <a:solidFill>
                            <a:schemeClr val="tx1"/>
                          </a:solidFill>
                          <a:effectLst/>
                          <a:latin typeface="+mn-lt"/>
                          <a:ea typeface="+mn-ea"/>
                          <a:cs typeface="+mn-cs"/>
                        </a:rPr>
                        <a:t>％以下を含有するものを除く。）</a:t>
                      </a:r>
                      <a:endParaRPr lang="ja-JP" alt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mn-lt"/>
                          <a:ea typeface="+mn-ea"/>
                          <a:cs typeface="+mn-cs"/>
                        </a:rPr>
                        <a:t>110-91-8</a:t>
                      </a:r>
                      <a:endParaRPr lang="en-US"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ea typeface="+mn-ea"/>
                        </a:rPr>
                        <a:t>在庫　</a:t>
                      </a:r>
                      <a:r>
                        <a:rPr kumimoji="1" lang="en-US" altLang="ja-JP" sz="1200" b="0" i="0" u="none" strike="noStrike" kern="1200" dirty="0">
                          <a:solidFill>
                            <a:schemeClr val="tx1"/>
                          </a:solidFill>
                          <a:effectLst/>
                          <a:latin typeface="Century" panose="02040604050505020304" pitchFamily="18" charset="0"/>
                          <a:ea typeface="+mn-ea"/>
                          <a:cs typeface="+mn-cs"/>
                        </a:rPr>
                        <a:t>43</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a typeface="+mn-ea"/>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95826560"/>
                  </a:ext>
                </a:extLst>
              </a:tr>
            </a:tbl>
          </a:graphicData>
        </a:graphic>
      </p:graphicFrame>
      <p:sp>
        <p:nvSpPr>
          <p:cNvPr id="19" name="テキスト ボックス 18"/>
          <p:cNvSpPr txBox="1"/>
          <p:nvPr/>
        </p:nvSpPr>
        <p:spPr>
          <a:xfrm>
            <a:off x="467226" y="5546265"/>
            <a:ext cx="8244086" cy="954107"/>
          </a:xfrm>
          <a:prstGeom prst="rect">
            <a:avLst/>
          </a:prstGeom>
          <a:noFill/>
        </p:spPr>
        <p:txBody>
          <a:bodyPr wrap="square" rtlCol="0">
            <a:spAutoFit/>
          </a:bodyPr>
          <a:lstStyle/>
          <a:p>
            <a:endParaRPr lang="en-US" altLang="ja-JP" sz="1600" dirty="0">
              <a:latin typeface="+mn-ea"/>
            </a:endParaRPr>
          </a:p>
          <a:p>
            <a:r>
              <a:rPr lang="en-US" altLang="ja-JP" sz="1200" dirty="0"/>
              <a:t>2</a:t>
            </a:r>
            <a:r>
              <a:rPr lang="en-US" altLang="ja-JP" sz="1200" baseline="30000" dirty="0"/>
              <a:t>2</a:t>
            </a:r>
            <a:r>
              <a:rPr lang="en-US" altLang="ja-JP" sz="1200" dirty="0"/>
              <a:t>-</a:t>
            </a:r>
            <a:r>
              <a:rPr lang="ja-JP" altLang="ja-JP" sz="1200" dirty="0"/>
              <a:t>フルオロ</a:t>
            </a:r>
            <a:r>
              <a:rPr lang="en-US" altLang="ja-JP" sz="1200" dirty="0"/>
              <a:t>-3</a:t>
            </a:r>
            <a:r>
              <a:rPr lang="en-US" altLang="ja-JP" sz="1200" baseline="30000" dirty="0"/>
              <a:t>4</a:t>
            </a:r>
            <a:r>
              <a:rPr lang="en-US" altLang="ja-JP" sz="1200" dirty="0"/>
              <a:t>-</a:t>
            </a:r>
            <a:r>
              <a:rPr lang="ja-JP" altLang="ja-JP" sz="1200" dirty="0"/>
              <a:t>プロピル</a:t>
            </a:r>
            <a:r>
              <a:rPr lang="en-US" altLang="ja-JP" sz="1200" dirty="0"/>
              <a:t>[1</a:t>
            </a:r>
            <a:r>
              <a:rPr lang="en-US" altLang="ja-JP" sz="1200" baseline="30000" dirty="0"/>
              <a:t>1</a:t>
            </a:r>
            <a:r>
              <a:rPr lang="en-US" altLang="ja-JP" sz="1200" dirty="0"/>
              <a:t>,2</a:t>
            </a:r>
            <a:r>
              <a:rPr lang="en-US" altLang="ja-JP" sz="1200" baseline="30000" dirty="0"/>
              <a:t>1</a:t>
            </a:r>
            <a:r>
              <a:rPr lang="en-US" altLang="ja-JP" sz="1200" dirty="0"/>
              <a:t>:2</a:t>
            </a:r>
            <a:r>
              <a:rPr lang="en-US" altLang="ja-JP" sz="1200" baseline="30000" dirty="0"/>
              <a:t>4</a:t>
            </a:r>
            <a:r>
              <a:rPr lang="en-US" altLang="ja-JP" sz="1200" dirty="0"/>
              <a:t>,3</a:t>
            </a:r>
            <a:r>
              <a:rPr lang="en-US" altLang="ja-JP" sz="1200" baseline="30000" dirty="0"/>
              <a:t>1</a:t>
            </a:r>
            <a:r>
              <a:rPr lang="en-US" altLang="ja-JP" sz="1200" dirty="0"/>
              <a:t>-</a:t>
            </a:r>
            <a:r>
              <a:rPr lang="ja-JP" altLang="ja-JP" sz="1200" dirty="0"/>
              <a:t>テルフェニル</a:t>
            </a:r>
            <a:r>
              <a:rPr lang="en-US" altLang="ja-JP" sz="1200" dirty="0"/>
              <a:t>]-1</a:t>
            </a:r>
            <a:r>
              <a:rPr lang="en-US" altLang="ja-JP" sz="1200" baseline="30000" dirty="0"/>
              <a:t>4</a:t>
            </a:r>
            <a:r>
              <a:rPr lang="en-US" altLang="ja-JP" sz="1200" dirty="0"/>
              <a:t>-</a:t>
            </a:r>
            <a:r>
              <a:rPr lang="ja-JP" altLang="ja-JP" sz="1200" dirty="0"/>
              <a:t>カルボニトリル</a:t>
            </a:r>
            <a:endParaRPr lang="en-US" altLang="ja-JP" sz="1200" dirty="0"/>
          </a:p>
          <a:p>
            <a:r>
              <a:rPr lang="ja-JP" altLang="ja-JP" sz="1200" dirty="0"/>
              <a:t>及びこれを含有する製剤（</a:t>
            </a:r>
            <a:r>
              <a:rPr lang="en-US" altLang="ja-JP" sz="1200" dirty="0"/>
              <a:t>127523-43-7</a:t>
            </a:r>
            <a:r>
              <a:rPr lang="ja-JP" altLang="ja-JP" sz="1200" dirty="0" err="1"/>
              <a:t>、</a:t>
            </a:r>
            <a:r>
              <a:rPr lang="ja-JP" altLang="en-US" sz="1200" dirty="0"/>
              <a:t>在庫</a:t>
            </a:r>
            <a:r>
              <a:rPr lang="en-US" altLang="ja-JP" sz="1200" dirty="0"/>
              <a:t>0</a:t>
            </a:r>
            <a:r>
              <a:rPr lang="ja-JP" altLang="ja-JP" sz="1200" dirty="0"/>
              <a:t>本）</a:t>
            </a:r>
          </a:p>
          <a:p>
            <a:endParaRPr lang="en-US" altLang="ja-JP" sz="1600" dirty="0">
              <a:latin typeface="+mn-ea"/>
            </a:endParaRPr>
          </a:p>
        </p:txBody>
      </p:sp>
      <p:sp>
        <p:nvSpPr>
          <p:cNvPr id="20" name="Text Box 2"/>
          <p:cNvSpPr txBox="1">
            <a:spLocks noChangeArrowheads="1"/>
          </p:cNvSpPr>
          <p:nvPr/>
        </p:nvSpPr>
        <p:spPr bwMode="auto">
          <a:xfrm>
            <a:off x="325076" y="5331938"/>
            <a:ext cx="3664786"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指定が除外された物質</a:t>
            </a: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1730562299"/>
              </p:ext>
            </p:extLst>
          </p:nvPr>
        </p:nvGraphicFramePr>
        <p:xfrm>
          <a:off x="5212057" y="2035781"/>
          <a:ext cx="1133802" cy="602629"/>
        </p:xfrm>
        <a:graphic>
          <a:graphicData uri="http://schemas.openxmlformats.org/presentationml/2006/ole">
            <mc:AlternateContent xmlns:mc="http://schemas.openxmlformats.org/markup-compatibility/2006">
              <mc:Choice xmlns:v="urn:schemas-microsoft-com:vml" Requires="v">
                <p:oleObj spid="_x0000_s11592" name="CS ChemDraw Drawing" r:id="rId4" imgW="1619717" imgH="860898" progId="ChemDraw.Document.6.0">
                  <p:embed/>
                </p:oleObj>
              </mc:Choice>
              <mc:Fallback>
                <p:oleObj name="CS ChemDraw Drawing" r:id="rId4" imgW="1619717" imgH="860898" progId="ChemDraw.Document.6.0">
                  <p:embed/>
                  <p:pic>
                    <p:nvPicPr>
                      <p:cNvPr id="0" name=""/>
                      <p:cNvPicPr/>
                      <p:nvPr/>
                    </p:nvPicPr>
                    <p:blipFill>
                      <a:blip r:embed="rId5"/>
                      <a:stretch>
                        <a:fillRect/>
                      </a:stretch>
                    </p:blipFill>
                    <p:spPr>
                      <a:xfrm>
                        <a:off x="5212057" y="2035781"/>
                        <a:ext cx="1133802" cy="602629"/>
                      </a:xfrm>
                      <a:prstGeom prst="rect">
                        <a:avLst/>
                      </a:prstGeom>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452937433"/>
              </p:ext>
            </p:extLst>
          </p:nvPr>
        </p:nvGraphicFramePr>
        <p:xfrm>
          <a:off x="5364088" y="4025090"/>
          <a:ext cx="829740" cy="445635"/>
        </p:xfrm>
        <a:graphic>
          <a:graphicData uri="http://schemas.openxmlformats.org/presentationml/2006/ole">
            <mc:AlternateContent xmlns:mc="http://schemas.openxmlformats.org/markup-compatibility/2006">
              <mc:Choice xmlns:v="urn:schemas-microsoft-com:vml" Requires="v">
                <p:oleObj spid="_x0000_s11593" name="CS ChemDraw Drawing" r:id="rId6" imgW="1185343" imgH="636621" progId="ChemDraw.Document.6.0">
                  <p:embed/>
                </p:oleObj>
              </mc:Choice>
              <mc:Fallback>
                <p:oleObj name="CS ChemDraw Drawing" r:id="rId6" imgW="1185343" imgH="636621" progId="ChemDraw.Document.6.0">
                  <p:embed/>
                  <p:pic>
                    <p:nvPicPr>
                      <p:cNvPr id="0" name=""/>
                      <p:cNvPicPr/>
                      <p:nvPr/>
                    </p:nvPicPr>
                    <p:blipFill>
                      <a:blip r:embed="rId7"/>
                      <a:stretch>
                        <a:fillRect/>
                      </a:stretch>
                    </p:blipFill>
                    <p:spPr>
                      <a:xfrm>
                        <a:off x="5364088" y="4025090"/>
                        <a:ext cx="829740" cy="445635"/>
                      </a:xfrm>
                      <a:prstGeom prst="rect">
                        <a:avLst/>
                      </a:prstGeom>
                    </p:spPr>
                  </p:pic>
                </p:oleObj>
              </mc:Fallback>
            </mc:AlternateContent>
          </a:graphicData>
        </a:graphic>
      </p:graphicFrame>
      <p:graphicFrame>
        <p:nvGraphicFramePr>
          <p:cNvPr id="10" name="オブジェクト 9"/>
          <p:cNvGraphicFramePr>
            <a:graphicFrameLocks noChangeAspect="1"/>
          </p:cNvGraphicFramePr>
          <p:nvPr>
            <p:extLst>
              <p:ext uri="{D42A27DB-BD31-4B8C-83A1-F6EECF244321}">
                <p14:modId xmlns:p14="http://schemas.microsoft.com/office/powerpoint/2010/main" val="3999325978"/>
              </p:ext>
            </p:extLst>
          </p:nvPr>
        </p:nvGraphicFramePr>
        <p:xfrm>
          <a:off x="5491140" y="4798142"/>
          <a:ext cx="621549" cy="401941"/>
        </p:xfrm>
        <a:graphic>
          <a:graphicData uri="http://schemas.openxmlformats.org/presentationml/2006/ole">
            <mc:AlternateContent xmlns:mc="http://schemas.openxmlformats.org/markup-compatibility/2006">
              <mc:Choice xmlns:v="urn:schemas-microsoft-com:vml" Requires="v">
                <p:oleObj spid="_x0000_s11594" name="CS ChemDraw Drawing" r:id="rId8" imgW="887927" imgH="574202" progId="ChemDraw.Document.6.0">
                  <p:embed/>
                </p:oleObj>
              </mc:Choice>
              <mc:Fallback>
                <p:oleObj name="CS ChemDraw Drawing" r:id="rId8" imgW="887927" imgH="574202" progId="ChemDraw.Document.6.0">
                  <p:embed/>
                  <p:pic>
                    <p:nvPicPr>
                      <p:cNvPr id="0" name=""/>
                      <p:cNvPicPr/>
                      <p:nvPr/>
                    </p:nvPicPr>
                    <p:blipFill>
                      <a:blip r:embed="rId9"/>
                      <a:stretch>
                        <a:fillRect/>
                      </a:stretch>
                    </p:blipFill>
                    <p:spPr>
                      <a:xfrm>
                        <a:off x="5491140" y="4798142"/>
                        <a:ext cx="621549" cy="401941"/>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761147207"/>
              </p:ext>
            </p:extLst>
          </p:nvPr>
        </p:nvGraphicFramePr>
        <p:xfrm>
          <a:off x="5044985" y="5659355"/>
          <a:ext cx="2361772" cy="632325"/>
        </p:xfrm>
        <a:graphic>
          <a:graphicData uri="http://schemas.openxmlformats.org/presentationml/2006/ole">
            <mc:AlternateContent xmlns:mc="http://schemas.openxmlformats.org/markup-compatibility/2006">
              <mc:Choice xmlns:v="urn:schemas-microsoft-com:vml" Requires="v">
                <p:oleObj spid="_x0000_s11595" name="CS ChemDraw Drawing" r:id="rId10" imgW="3373960" imgH="903321" progId="ChemDraw.Document.6.0">
                  <p:embed/>
                </p:oleObj>
              </mc:Choice>
              <mc:Fallback>
                <p:oleObj name="CS ChemDraw Drawing" r:id="rId10" imgW="3373960" imgH="903321" progId="ChemDraw.Document.6.0">
                  <p:embed/>
                  <p:pic>
                    <p:nvPicPr>
                      <p:cNvPr id="0" name=""/>
                      <p:cNvPicPr/>
                      <p:nvPr/>
                    </p:nvPicPr>
                    <p:blipFill>
                      <a:blip r:embed="rId11"/>
                      <a:stretch>
                        <a:fillRect/>
                      </a:stretch>
                    </p:blipFill>
                    <p:spPr>
                      <a:xfrm>
                        <a:off x="5044985" y="5659355"/>
                        <a:ext cx="2361772" cy="632325"/>
                      </a:xfrm>
                      <a:prstGeom prst="rect">
                        <a:avLst/>
                      </a:prstGeom>
                    </p:spPr>
                  </p:pic>
                </p:oleObj>
              </mc:Fallback>
            </mc:AlternateContent>
          </a:graphicData>
        </a:graphic>
      </p:graphicFrame>
      <p:graphicFrame>
        <p:nvGraphicFramePr>
          <p:cNvPr id="22" name="オブジェクト 21"/>
          <p:cNvGraphicFramePr>
            <a:graphicFrameLocks noChangeAspect="1"/>
          </p:cNvGraphicFramePr>
          <p:nvPr>
            <p:extLst>
              <p:ext uri="{D42A27DB-BD31-4B8C-83A1-F6EECF244321}">
                <p14:modId xmlns:p14="http://schemas.microsoft.com/office/powerpoint/2010/main" val="110538164"/>
              </p:ext>
            </p:extLst>
          </p:nvPr>
        </p:nvGraphicFramePr>
        <p:xfrm>
          <a:off x="4807689" y="2710516"/>
          <a:ext cx="1905112" cy="1007786"/>
        </p:xfrm>
        <a:graphic>
          <a:graphicData uri="http://schemas.openxmlformats.org/presentationml/2006/ole">
            <mc:AlternateContent xmlns:mc="http://schemas.openxmlformats.org/markup-compatibility/2006">
              <mc:Choice xmlns:v="urn:schemas-microsoft-com:vml" Requires="v">
                <p:oleObj spid="_x0000_s11596" name="CS ChemDraw Drawing" r:id="rId12" imgW="2721589" imgH="1439694" progId="ChemDraw.Document.6.0">
                  <p:embed/>
                </p:oleObj>
              </mc:Choice>
              <mc:Fallback>
                <p:oleObj name="CS ChemDraw Drawing" r:id="rId12" imgW="2721589" imgH="1439694" progId="ChemDraw.Document.6.0">
                  <p:embed/>
                  <p:pic>
                    <p:nvPicPr>
                      <p:cNvPr id="0" name=""/>
                      <p:cNvPicPr/>
                      <p:nvPr/>
                    </p:nvPicPr>
                    <p:blipFill>
                      <a:blip r:embed="rId13"/>
                      <a:stretch>
                        <a:fillRect/>
                      </a:stretch>
                    </p:blipFill>
                    <p:spPr>
                      <a:xfrm>
                        <a:off x="4807689" y="2710516"/>
                        <a:ext cx="1905112" cy="1007786"/>
                      </a:xfrm>
                      <a:prstGeom prst="rect">
                        <a:avLst/>
                      </a:prstGeom>
                    </p:spPr>
                  </p:pic>
                </p:oleObj>
              </mc:Fallback>
            </mc:AlternateContent>
          </a:graphicData>
        </a:graphic>
      </p:graphicFrame>
    </p:spTree>
    <p:extLst>
      <p:ext uri="{BB962C8B-B14F-4D97-AF65-F5344CB8AC3E}">
        <p14:creationId xmlns:p14="http://schemas.microsoft.com/office/powerpoint/2010/main" val="3828893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4" name="Text Box 2"/>
          <p:cNvSpPr txBox="1">
            <a:spLocks noChangeArrowheads="1"/>
          </p:cNvSpPr>
          <p:nvPr/>
        </p:nvSpPr>
        <p:spPr bwMode="auto">
          <a:xfrm>
            <a:off x="1187624" y="188640"/>
            <a:ext cx="7277100" cy="701675"/>
          </a:xfrm>
          <a:prstGeom prst="rect">
            <a:avLst/>
          </a:prstGeom>
          <a:noFill/>
          <a:ln w="25400" algn="ctr">
            <a:noFill/>
            <a:miter lim="800000"/>
            <a:headEnd/>
            <a:tailEnd/>
          </a:ln>
          <a:effectLst/>
        </p:spPr>
        <p:txBody>
          <a:bodyPr wrap="none">
            <a:spAutoFit/>
          </a:bodyPr>
          <a:lstStyle/>
          <a:p>
            <a:pPr algn="l"/>
            <a:r>
              <a:rPr lang="ja-JP" altLang="en-US" sz="4000" dirty="0">
                <a:solidFill>
                  <a:schemeClr val="tx1"/>
                </a:solidFill>
              </a:rPr>
              <a:t>毒物及び劇物指定令の一部改正</a:t>
            </a:r>
          </a:p>
        </p:txBody>
      </p:sp>
      <p:sp>
        <p:nvSpPr>
          <p:cNvPr id="586755" name="Text Box 3"/>
          <p:cNvSpPr txBox="1">
            <a:spLocks noChangeArrowheads="1"/>
          </p:cNvSpPr>
          <p:nvPr/>
        </p:nvSpPr>
        <p:spPr bwMode="auto">
          <a:xfrm>
            <a:off x="7308304" y="868070"/>
            <a:ext cx="1374094" cy="369332"/>
          </a:xfrm>
          <a:prstGeom prst="rect">
            <a:avLst/>
          </a:prstGeom>
          <a:noFill/>
          <a:ln w="25400" algn="ctr">
            <a:noFill/>
            <a:miter lim="800000"/>
            <a:headEnd/>
            <a:tailEnd/>
          </a:ln>
          <a:effectLst/>
        </p:spPr>
        <p:txBody>
          <a:bodyPr wrap="none">
            <a:spAutoFit/>
          </a:bodyPr>
          <a:lstStyle/>
          <a:p>
            <a:pPr algn="l"/>
            <a:r>
              <a:rPr lang="en-US" altLang="ja-JP" dirty="0">
                <a:solidFill>
                  <a:schemeClr val="tx1"/>
                </a:solidFill>
              </a:rPr>
              <a:t>H30.7.1</a:t>
            </a:r>
            <a:r>
              <a:rPr lang="ja-JP" altLang="en-US" dirty="0"/>
              <a:t>施行</a:t>
            </a:r>
            <a:endParaRPr lang="ja-JP" altLang="en-US" dirty="0">
              <a:solidFill>
                <a:schemeClr val="tx1"/>
              </a:solidFill>
            </a:endParaRPr>
          </a:p>
        </p:txBody>
      </p:sp>
      <p:graphicFrame>
        <p:nvGraphicFramePr>
          <p:cNvPr id="7" name="表 6"/>
          <p:cNvGraphicFramePr>
            <a:graphicFrameLocks noGrp="1"/>
          </p:cNvGraphicFramePr>
          <p:nvPr>
            <p:extLst>
              <p:ext uri="{D42A27DB-BD31-4B8C-83A1-F6EECF244321}">
                <p14:modId xmlns:p14="http://schemas.microsoft.com/office/powerpoint/2010/main" val="4022167548"/>
              </p:ext>
            </p:extLst>
          </p:nvPr>
        </p:nvGraphicFramePr>
        <p:xfrm>
          <a:off x="611560" y="1426257"/>
          <a:ext cx="7927644" cy="5243103"/>
        </p:xfrm>
        <a:graphic>
          <a:graphicData uri="http://schemas.openxmlformats.org/drawingml/2006/table">
            <a:tbl>
              <a:tblPr/>
              <a:tblGrid>
                <a:gridCol w="350083">
                  <a:extLst>
                    <a:ext uri="{9D8B030D-6E8A-4147-A177-3AD203B41FA5}">
                      <a16:colId xmlns:a16="http://schemas.microsoft.com/office/drawing/2014/main" val="20000"/>
                    </a:ext>
                  </a:extLst>
                </a:gridCol>
                <a:gridCol w="2079542">
                  <a:extLst>
                    <a:ext uri="{9D8B030D-6E8A-4147-A177-3AD203B41FA5}">
                      <a16:colId xmlns:a16="http://schemas.microsoft.com/office/drawing/2014/main" val="20001"/>
                    </a:ext>
                  </a:extLst>
                </a:gridCol>
                <a:gridCol w="1305779">
                  <a:extLst>
                    <a:ext uri="{9D8B030D-6E8A-4147-A177-3AD203B41FA5}">
                      <a16:colId xmlns:a16="http://schemas.microsoft.com/office/drawing/2014/main" val="20002"/>
                    </a:ext>
                  </a:extLst>
                </a:gridCol>
                <a:gridCol w="2181422">
                  <a:extLst>
                    <a:ext uri="{9D8B030D-6E8A-4147-A177-3AD203B41FA5}">
                      <a16:colId xmlns:a16="http://schemas.microsoft.com/office/drawing/2014/main" val="20003"/>
                    </a:ext>
                  </a:extLst>
                </a:gridCol>
                <a:gridCol w="2010818">
                  <a:extLst>
                    <a:ext uri="{9D8B030D-6E8A-4147-A177-3AD203B41FA5}">
                      <a16:colId xmlns:a16="http://schemas.microsoft.com/office/drawing/2014/main" val="20004"/>
                    </a:ext>
                  </a:extLst>
                </a:gridCol>
              </a:tblGrid>
              <a:tr h="546440">
                <a:tc>
                  <a:txBody>
                    <a:bodyPr/>
                    <a:lstStyle/>
                    <a:p>
                      <a:pPr algn="l" fontAlgn="ctr"/>
                      <a:r>
                        <a:rPr lang="ja-JP" altLang="en-US" sz="1200" b="0" i="0" u="none" strike="noStrike" dirty="0">
                          <a:solidFill>
                            <a:srgbClr val="000000"/>
                          </a:solidFill>
                          <a:latin typeface="Century" panose="02040604050505020304" pitchFamily="18"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官報公示名</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200" b="0" i="0" u="none" strike="noStrike" dirty="0">
                          <a:solidFill>
                            <a:srgbClr val="000000"/>
                          </a:solidFill>
                          <a:latin typeface="Century" panose="02040604050505020304" pitchFamily="18" charset="0"/>
                        </a:rPr>
                        <a:t>CAS Reg.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構　造</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0" i="0" u="none" strike="noStrike" dirty="0">
                          <a:solidFill>
                            <a:srgbClr val="000000"/>
                          </a:solidFill>
                          <a:latin typeface="Century" panose="02040604050505020304" pitchFamily="18" charset="0"/>
                        </a:rPr>
                        <a:t>　備　考</a:t>
                      </a:r>
                      <a:r>
                        <a:rPr lang="en-US" altLang="ja-JP" sz="1200" b="0" i="0" u="none" strike="noStrike" baseline="0" dirty="0">
                          <a:solidFill>
                            <a:srgbClr val="000000"/>
                          </a:solidFill>
                          <a:latin typeface="Century" panose="02040604050505020304" pitchFamily="18" charset="0"/>
                        </a:rPr>
                        <a:t> </a:t>
                      </a:r>
                      <a:r>
                        <a:rPr lang="ja-JP" altLang="en-US" sz="1200" b="0" i="0" u="none" strike="noStrike" dirty="0">
                          <a:solidFill>
                            <a:srgbClr val="000000"/>
                          </a:solidFill>
                          <a:latin typeface="Century" panose="02040604050505020304" pitchFamily="18" charset="0"/>
                        </a:rPr>
                        <a:t>（</a:t>
                      </a:r>
                      <a:r>
                        <a:rPr lang="en-US" altLang="ja-JP" sz="1200" b="0" i="0" u="none" strike="noStrike" dirty="0">
                          <a:solidFill>
                            <a:srgbClr val="000000"/>
                          </a:solidFill>
                          <a:latin typeface="Century" panose="02040604050505020304" pitchFamily="18" charset="0"/>
                        </a:rPr>
                        <a:t>OCCS</a:t>
                      </a:r>
                      <a:r>
                        <a:rPr lang="ja-JP" altLang="en-US" sz="1200" b="0" i="0" u="none" strike="noStrike" dirty="0">
                          <a:solidFill>
                            <a:srgbClr val="000000"/>
                          </a:solidFill>
                          <a:latin typeface="Century" panose="02040604050505020304" pitchFamily="18" charset="0"/>
                        </a:rPr>
                        <a:t>在庫は</a:t>
                      </a:r>
                      <a:endParaRPr lang="en-US" altLang="ja-JP" sz="1200" b="0" i="0" u="none" strike="noStrike" dirty="0">
                        <a:solidFill>
                          <a:srgbClr val="000000"/>
                        </a:solidFill>
                        <a:latin typeface="Century" panose="02040604050505020304" pitchFamily="18" charset="0"/>
                      </a:endParaRPr>
                    </a:p>
                    <a:p>
                      <a:pPr algn="ctr" fontAlgn="ctr"/>
                      <a:r>
                        <a:rPr lang="en-US" altLang="ja-JP" sz="1200" b="0" i="0" u="none" strike="noStrike" dirty="0">
                          <a:solidFill>
                            <a:srgbClr val="000000"/>
                          </a:solidFill>
                          <a:latin typeface="Century" panose="02040604050505020304" pitchFamily="18" charset="0"/>
                        </a:rPr>
                        <a:t>6</a:t>
                      </a:r>
                      <a:r>
                        <a:rPr lang="ja-JP" altLang="en-US" sz="1200" b="0" i="0" u="none" strike="noStrike" dirty="0">
                          <a:solidFill>
                            <a:srgbClr val="000000"/>
                          </a:solidFill>
                          <a:latin typeface="Century" panose="02040604050505020304" pitchFamily="18" charset="0"/>
                        </a:rPr>
                        <a:t>月</a:t>
                      </a:r>
                      <a:r>
                        <a:rPr lang="en-US" altLang="ja-JP" sz="1200" b="0" i="0" u="none" strike="noStrike" dirty="0">
                          <a:solidFill>
                            <a:srgbClr val="000000"/>
                          </a:solidFill>
                          <a:latin typeface="Century" panose="02040604050505020304" pitchFamily="18" charset="0"/>
                        </a:rPr>
                        <a:t>30</a:t>
                      </a:r>
                      <a:r>
                        <a:rPr lang="ja-JP" altLang="en-US" sz="1200" b="0" i="0" u="none" strike="noStrike" dirty="0">
                          <a:solidFill>
                            <a:srgbClr val="000000"/>
                          </a:solidFill>
                          <a:latin typeface="Century" panose="02040604050505020304" pitchFamily="18" charset="0"/>
                        </a:rPr>
                        <a:t>日時点）</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58747">
                <a:tc rowSpan="7">
                  <a:txBody>
                    <a:bodyPr/>
                    <a:lstStyle/>
                    <a:p>
                      <a:pPr algn="ctr" fontAlgn="ctr"/>
                      <a:r>
                        <a:rPr lang="ja-JP" altLang="en-US" sz="1200" b="1" i="0" u="none" strike="noStrike" dirty="0">
                          <a:solidFill>
                            <a:schemeClr val="bg1"/>
                          </a:solidFill>
                          <a:latin typeface="Century" panose="02040604050505020304" pitchFamily="18" charset="0"/>
                        </a:rPr>
                        <a:t>毒</a:t>
                      </a:r>
                      <a:endParaRPr lang="en-US" altLang="ja-JP" sz="1200" b="1" i="0" u="none" strike="noStrike" dirty="0">
                        <a:solidFill>
                          <a:schemeClr val="bg1"/>
                        </a:solidFill>
                        <a:latin typeface="Century" panose="02040604050505020304" pitchFamily="18" charset="0"/>
                      </a:endParaRPr>
                    </a:p>
                    <a:p>
                      <a:pPr algn="ctr" fontAlgn="ctr"/>
                      <a:br>
                        <a:rPr lang="ja-JP" altLang="en-US" sz="1200" b="1" i="0" u="none" strike="noStrike" dirty="0">
                          <a:solidFill>
                            <a:schemeClr val="bg1"/>
                          </a:solidFill>
                          <a:latin typeface="Century" panose="02040604050505020304" pitchFamily="18" charset="0"/>
                        </a:rPr>
                      </a:br>
                      <a:r>
                        <a:rPr lang="ja-JP" altLang="en-US" sz="1200" b="1" i="0" u="none" strike="noStrike" dirty="0">
                          <a:solidFill>
                            <a:schemeClr val="bg1"/>
                          </a:solidFill>
                          <a:latin typeface="Century" panose="02040604050505020304" pitchFamily="18" charset="0"/>
                        </a:rPr>
                        <a:t>物</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l" fontAlgn="ctr"/>
                      <a:r>
                        <a:rPr kumimoji="1" lang="ja-JP" altLang="en-US" sz="1200" kern="1200" dirty="0">
                          <a:solidFill>
                            <a:schemeClr val="tx1"/>
                          </a:solidFill>
                          <a:effectLst/>
                          <a:latin typeface="Century" panose="02040604050505020304" pitchFamily="18" charset="0"/>
                          <a:ea typeface="+mn-ea"/>
                          <a:cs typeface="+mn-cs"/>
                        </a:rPr>
                        <a:t>　</a:t>
                      </a:r>
                      <a:r>
                        <a:rPr kumimoji="1" lang="en-US" altLang="ja-JP" sz="1200" kern="1200" dirty="0">
                          <a:solidFill>
                            <a:schemeClr val="tx1"/>
                          </a:solidFill>
                          <a:effectLst/>
                          <a:latin typeface="Century" panose="02040604050505020304" pitchFamily="18" charset="0"/>
                          <a:ea typeface="+mn-ea"/>
                          <a:cs typeface="+mn-cs"/>
                        </a:rPr>
                        <a:t>5</a:t>
                      </a:r>
                      <a:r>
                        <a:rPr kumimoji="1" lang="ja-JP" altLang="ja-JP" sz="1200" kern="1200" dirty="0">
                          <a:solidFill>
                            <a:schemeClr val="tx1"/>
                          </a:solidFill>
                          <a:effectLst/>
                          <a:latin typeface="Century" panose="02040604050505020304" pitchFamily="18" charset="0"/>
                          <a:ea typeface="+mn-ea"/>
                          <a:cs typeface="+mn-cs"/>
                        </a:rPr>
                        <a:t>‐イソシアナト‐</a:t>
                      </a:r>
                      <a:r>
                        <a:rPr kumimoji="1" lang="en-US" altLang="ja-JP" sz="1200" kern="1200" dirty="0">
                          <a:solidFill>
                            <a:schemeClr val="tx1"/>
                          </a:solidFill>
                          <a:effectLst/>
                          <a:latin typeface="Century" panose="02040604050505020304" pitchFamily="18" charset="0"/>
                          <a:ea typeface="+mn-ea"/>
                          <a:cs typeface="+mn-cs"/>
                        </a:rPr>
                        <a:t>1</a:t>
                      </a:r>
                      <a:r>
                        <a:rPr kumimoji="1" lang="ja-JP" altLang="ja-JP" sz="1200" kern="1200" dirty="0">
                          <a:solidFill>
                            <a:schemeClr val="tx1"/>
                          </a:solidFill>
                          <a:effectLst/>
                          <a:latin typeface="Century" panose="02040604050505020304" pitchFamily="18" charset="0"/>
                          <a:ea typeface="+mn-ea"/>
                          <a:cs typeface="+mn-cs"/>
                        </a:rPr>
                        <a:t>‐</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イソシアナトメチル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a:t>
                      </a:r>
                      <a:r>
                        <a:rPr kumimoji="1" lang="en-US" altLang="ja-JP" sz="1200" kern="1200" dirty="0">
                          <a:solidFill>
                            <a:schemeClr val="tx1"/>
                          </a:solidFill>
                          <a:effectLst/>
                          <a:latin typeface="Century" panose="02040604050505020304" pitchFamily="18" charset="0"/>
                          <a:ea typeface="+mn-ea"/>
                          <a:cs typeface="+mn-cs"/>
                        </a:rPr>
                        <a:t>1,3,3</a:t>
                      </a:r>
                      <a:r>
                        <a:rPr kumimoji="1" lang="ja-JP" altLang="ja-JP" sz="1200" kern="1200" dirty="0">
                          <a:solidFill>
                            <a:schemeClr val="tx1"/>
                          </a:solidFill>
                          <a:effectLst/>
                          <a:latin typeface="Century" panose="02040604050505020304" pitchFamily="18" charset="0"/>
                          <a:ea typeface="+mn-ea"/>
                          <a:cs typeface="+mn-cs"/>
                        </a:rPr>
                        <a:t>‐トリメチルシクロヘキサン</a:t>
                      </a:r>
                      <a:r>
                        <a:rPr kumimoji="1" lang="ja-JP" altLang="en-US" sz="1200" kern="1200" dirty="0">
                          <a:solidFill>
                            <a:schemeClr val="tx1"/>
                          </a:solidFill>
                          <a:effectLst/>
                          <a:latin typeface="Century" panose="02040604050505020304" pitchFamily="18" charset="0"/>
                          <a:ea typeface="+mn-ea"/>
                          <a:cs typeface="+mn-cs"/>
                        </a:rPr>
                        <a:t>　</a:t>
                      </a:r>
                      <a:r>
                        <a:rPr kumimoji="1" lang="ja-JP" altLang="ja-JP" sz="1200" kern="1200" dirty="0">
                          <a:solidFill>
                            <a:schemeClr val="tx1"/>
                          </a:solidFill>
                          <a:effectLst/>
                          <a:latin typeface="Century" panose="02040604050505020304" pitchFamily="18" charset="0"/>
                          <a:ea typeface="+mn-ea"/>
                          <a:cs typeface="+mn-cs"/>
                        </a:rPr>
                        <a:t>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4098-71-9</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81413">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‐クロロピリジン及びこれを含有する製剤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109-09-1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16</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6252205"/>
                  </a:ext>
                </a:extLst>
              </a:tr>
              <a:tr h="664215">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ジクロロメチル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ベンゼン及びこれを含有する製剤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kumimoji="1" lang="en-US" altLang="ja-JP" sz="1200" kern="1200" dirty="0">
                          <a:solidFill>
                            <a:schemeClr val="tx1"/>
                          </a:solidFill>
                          <a:effectLst/>
                          <a:latin typeface="Century" panose="02040604050505020304" pitchFamily="18" charset="0"/>
                          <a:ea typeface="+mn-ea"/>
                          <a:cs typeface="+mn-cs"/>
                        </a:rPr>
                        <a:t>98-87-3</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11</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8057413"/>
                  </a:ext>
                </a:extLst>
              </a:tr>
              <a:tr h="576064">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トリクロロメチル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ベンゼン及びこれを含有する製剤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98-07-7</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1418142"/>
                  </a:ext>
                </a:extLst>
              </a:tr>
              <a:tr h="644061">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ja-JP" altLang="ja-JP" sz="1200" kern="1200" dirty="0">
                          <a:solidFill>
                            <a:schemeClr val="tx1"/>
                          </a:solidFill>
                          <a:effectLst/>
                          <a:latin typeface="Century" panose="02040604050505020304" pitchFamily="18" charset="0"/>
                          <a:ea typeface="+mn-ea"/>
                          <a:cs typeface="+mn-cs"/>
                        </a:rPr>
                        <a:t>ビス</a:t>
                      </a:r>
                      <a:r>
                        <a:rPr kumimoji="1" lang="en-US" altLang="ja-JP" sz="1200" kern="1200" dirty="0">
                          <a:solidFill>
                            <a:schemeClr val="tx1"/>
                          </a:solidFill>
                          <a:effectLst/>
                          <a:latin typeface="Century" panose="02040604050505020304" pitchFamily="18" charset="0"/>
                          <a:ea typeface="+mn-ea"/>
                          <a:cs typeface="+mn-cs"/>
                        </a:rPr>
                        <a:t>(4</a:t>
                      </a:r>
                      <a:r>
                        <a:rPr kumimoji="1" lang="ja-JP" altLang="ja-JP" sz="1200" kern="1200" dirty="0">
                          <a:solidFill>
                            <a:schemeClr val="tx1"/>
                          </a:solidFill>
                          <a:effectLst/>
                          <a:latin typeface="Century" panose="02040604050505020304" pitchFamily="18" charset="0"/>
                          <a:ea typeface="+mn-ea"/>
                          <a:cs typeface="+mn-cs"/>
                        </a:rPr>
                        <a:t>‐イソシアナトシクロヘキシル</a:t>
                      </a:r>
                      <a:r>
                        <a:rPr kumimoji="1" lang="en-US" altLang="ja-JP" sz="1200" kern="1200" dirty="0">
                          <a:solidFill>
                            <a:schemeClr val="tx1"/>
                          </a:solidFill>
                          <a:effectLst/>
                          <a:latin typeface="Century" panose="02040604050505020304" pitchFamily="18" charset="0"/>
                          <a:ea typeface="+mn-ea"/>
                          <a:cs typeface="+mn-cs"/>
                        </a:rPr>
                        <a:t>)</a:t>
                      </a:r>
                      <a:r>
                        <a:rPr kumimoji="1" lang="ja-JP" altLang="ja-JP" sz="1200" kern="1200" dirty="0">
                          <a:solidFill>
                            <a:schemeClr val="tx1"/>
                          </a:solidFill>
                          <a:effectLst/>
                          <a:latin typeface="Century" panose="02040604050505020304" pitchFamily="18" charset="0"/>
                          <a:ea typeface="+mn-ea"/>
                          <a:cs typeface="+mn-cs"/>
                        </a:rPr>
                        <a:t>メタン及びこれを含有する製剤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5124-30-1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lang="en-US" altLang="ja-JP" sz="1200" b="0" i="0" u="none" strike="noStrike" dirty="0">
                          <a:solidFill>
                            <a:srgbClr val="000000"/>
                          </a:solidFill>
                          <a:latin typeface="Century" panose="02040604050505020304" pitchFamily="18" charset="0"/>
                        </a:rPr>
                        <a:t>4</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4198325"/>
                  </a:ext>
                </a:extLst>
              </a:tr>
              <a:tr h="544156">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‐ヒドロキシエチル＝アクリラート及びこれを含有する製剤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818-61-1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15</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5350644"/>
                  </a:ext>
                </a:extLst>
              </a:tr>
              <a:tr h="828007">
                <a:tc vMerge="1">
                  <a:txBody>
                    <a:bodyPr/>
                    <a:lstStyle/>
                    <a:p>
                      <a:pPr algn="ctr" fontAlgn="ctr"/>
                      <a:endParaRPr lang="ja-JP" altLang="en-US" sz="1400" b="1" i="0" u="none" strike="noStrike" dirty="0">
                        <a:solidFill>
                          <a:srgbClr val="FF0000"/>
                        </a:solidFill>
                        <a:latin typeface="ＭＳ Ｐゴシック"/>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Century" panose="02040604050505020304" pitchFamily="18" charset="0"/>
                          <a:ea typeface="+mn-ea"/>
                          <a:cs typeface="+mn-cs"/>
                        </a:rPr>
                        <a:t>2</a:t>
                      </a:r>
                      <a:r>
                        <a:rPr kumimoji="1" lang="ja-JP" altLang="ja-JP" sz="1200" kern="1200" dirty="0">
                          <a:solidFill>
                            <a:schemeClr val="tx1"/>
                          </a:solidFill>
                          <a:effectLst/>
                          <a:latin typeface="Century" panose="02040604050505020304" pitchFamily="18" charset="0"/>
                          <a:ea typeface="+mn-ea"/>
                          <a:cs typeface="+mn-cs"/>
                        </a:rPr>
                        <a:t>‐ヒドロキシプロピル＝アクリラート及びこれを含有する製剤</a:t>
                      </a:r>
                      <a:endParaRPr lang="ja-JP" alt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200" b="0" i="0" u="none" strike="noStrike" dirty="0">
                          <a:solidFill>
                            <a:srgbClr val="000000"/>
                          </a:solidFill>
                          <a:latin typeface="Century" panose="02040604050505020304" pitchFamily="18" charset="0"/>
                        </a:rPr>
                        <a:t>999-61-1</a:t>
                      </a:r>
                      <a:endParaRPr lang="en-US"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endParaRPr lang="ja-JP" altLang="en-US" sz="1200" dirty="0">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1200" b="0" i="0" u="none" strike="noStrike" dirty="0">
                          <a:solidFill>
                            <a:srgbClr val="000000"/>
                          </a:solidFill>
                          <a:latin typeface="Century" panose="02040604050505020304" pitchFamily="18" charset="0"/>
                        </a:rPr>
                        <a:t>在庫　</a:t>
                      </a:r>
                      <a:r>
                        <a:rPr kumimoji="1" lang="en-US" altLang="ja-JP" sz="1200" b="0" i="0" u="none" strike="noStrike" kern="1200" dirty="0">
                          <a:solidFill>
                            <a:schemeClr val="tx1"/>
                          </a:solidFill>
                          <a:effectLst/>
                          <a:latin typeface="Century" panose="02040604050505020304" pitchFamily="18" charset="0"/>
                          <a:ea typeface="+mn-ea"/>
                          <a:cs typeface="+mn-cs"/>
                        </a:rPr>
                        <a:t>0</a:t>
                      </a:r>
                      <a:r>
                        <a:rPr kumimoji="1" lang="ja-JP" altLang="ja-JP" sz="1200" kern="1200" dirty="0">
                          <a:solidFill>
                            <a:schemeClr val="tx1"/>
                          </a:solidFill>
                          <a:effectLst/>
                          <a:latin typeface="Century" panose="02040604050505020304" pitchFamily="18" charset="0"/>
                          <a:ea typeface="+mn-ea"/>
                          <a:cs typeface="+mn-cs"/>
                        </a:rPr>
                        <a:t>本</a:t>
                      </a:r>
                      <a:endParaRPr lang="en-US" altLang="ja-JP" sz="1200" b="0" i="0" u="none" strike="noStrike" dirty="0">
                        <a:solidFill>
                          <a:srgbClr val="000000"/>
                        </a:solidFill>
                        <a:latin typeface="Century" panose="02040604050505020304" pitchFamily="18"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2677433"/>
                  </a:ext>
                </a:extLst>
              </a:tr>
            </a:tbl>
          </a:graphicData>
        </a:graphic>
      </p:graphicFrame>
      <p:sp>
        <p:nvSpPr>
          <p:cNvPr id="8" name="Text Box 2"/>
          <p:cNvSpPr txBox="1">
            <a:spLocks noChangeArrowheads="1"/>
          </p:cNvSpPr>
          <p:nvPr/>
        </p:nvSpPr>
        <p:spPr bwMode="auto">
          <a:xfrm>
            <a:off x="414202" y="896676"/>
            <a:ext cx="4661854" cy="523220"/>
          </a:xfrm>
          <a:prstGeom prst="rect">
            <a:avLst/>
          </a:prstGeom>
          <a:noFill/>
          <a:ln w="25400" algn="ctr">
            <a:noFill/>
            <a:miter lim="800000"/>
            <a:headEnd/>
            <a:tailEnd/>
          </a:ln>
          <a:effectLst/>
        </p:spPr>
        <p:txBody>
          <a:bodyPr wrap="none">
            <a:spAutoFit/>
          </a:bodyPr>
          <a:lstStyle/>
          <a:p>
            <a:pPr algn="l"/>
            <a:r>
              <a:rPr lang="ja-JP" altLang="en-US" sz="2800" dirty="0">
                <a:solidFill>
                  <a:schemeClr val="tx1"/>
                </a:solidFill>
              </a:rPr>
              <a:t>新しく毒物に指定された物質</a:t>
            </a:r>
          </a:p>
        </p:txBody>
      </p:sp>
      <p:graphicFrame>
        <p:nvGraphicFramePr>
          <p:cNvPr id="3" name="オブジェクト 2"/>
          <p:cNvGraphicFramePr>
            <a:graphicFrameLocks noChangeAspect="1"/>
          </p:cNvGraphicFramePr>
          <p:nvPr>
            <p:extLst>
              <p:ext uri="{D42A27DB-BD31-4B8C-83A1-F6EECF244321}">
                <p14:modId xmlns:p14="http://schemas.microsoft.com/office/powerpoint/2010/main" val="3676549059"/>
              </p:ext>
            </p:extLst>
          </p:nvPr>
        </p:nvGraphicFramePr>
        <p:xfrm>
          <a:off x="4894781" y="2040562"/>
          <a:ext cx="1004651" cy="765675"/>
        </p:xfrm>
        <a:graphic>
          <a:graphicData uri="http://schemas.openxmlformats.org/presentationml/2006/ole">
            <mc:AlternateContent xmlns:mc="http://schemas.openxmlformats.org/markup-compatibility/2006">
              <mc:Choice xmlns:v="urn:schemas-microsoft-com:vml" Requires="v">
                <p:oleObj spid="_x0000_s6794" name="CS ChemDraw Drawing" r:id="rId4" imgW="1435216" imgH="1093821" progId="ChemDraw.Document.6.0">
                  <p:embed/>
                </p:oleObj>
              </mc:Choice>
              <mc:Fallback>
                <p:oleObj name="CS ChemDraw Drawing" r:id="rId4" imgW="1435216" imgH="1093821" progId="ChemDraw.Document.6.0">
                  <p:embed/>
                  <p:pic>
                    <p:nvPicPr>
                      <p:cNvPr id="0" name=""/>
                      <p:cNvPicPr/>
                      <p:nvPr/>
                    </p:nvPicPr>
                    <p:blipFill>
                      <a:blip r:embed="rId5"/>
                      <a:stretch>
                        <a:fillRect/>
                      </a:stretch>
                    </p:blipFill>
                    <p:spPr>
                      <a:xfrm>
                        <a:off x="4894781" y="2040562"/>
                        <a:ext cx="1004651" cy="765675"/>
                      </a:xfrm>
                      <a:prstGeom prst="rect">
                        <a:avLst/>
                      </a:prstGeom>
                    </p:spPr>
                  </p:pic>
                </p:oleObj>
              </mc:Fallback>
            </mc:AlternateContent>
          </a:graphicData>
        </a:graphic>
      </p:graphicFrame>
      <p:graphicFrame>
        <p:nvGraphicFramePr>
          <p:cNvPr id="11" name="オブジェクト 10"/>
          <p:cNvGraphicFramePr>
            <a:graphicFrameLocks noChangeAspect="1"/>
          </p:cNvGraphicFramePr>
          <p:nvPr>
            <p:extLst>
              <p:ext uri="{D42A27DB-BD31-4B8C-83A1-F6EECF244321}">
                <p14:modId xmlns:p14="http://schemas.microsoft.com/office/powerpoint/2010/main" val="2754241634"/>
              </p:ext>
            </p:extLst>
          </p:nvPr>
        </p:nvGraphicFramePr>
        <p:xfrm>
          <a:off x="4457563" y="4745358"/>
          <a:ext cx="1922131" cy="502190"/>
        </p:xfrm>
        <a:graphic>
          <a:graphicData uri="http://schemas.openxmlformats.org/presentationml/2006/ole">
            <mc:AlternateContent xmlns:mc="http://schemas.openxmlformats.org/markup-compatibility/2006">
              <mc:Choice xmlns:v="urn:schemas-microsoft-com:vml" Requires="v">
                <p:oleObj spid="_x0000_s6795" name="CS ChemDraw Drawing" r:id="rId6" imgW="2745901" imgH="717415" progId="ChemDraw.Document.6.0">
                  <p:embed/>
                </p:oleObj>
              </mc:Choice>
              <mc:Fallback>
                <p:oleObj name="CS ChemDraw Drawing" r:id="rId6" imgW="2745901" imgH="717415" progId="ChemDraw.Document.6.0">
                  <p:embed/>
                  <p:pic>
                    <p:nvPicPr>
                      <p:cNvPr id="0" name=""/>
                      <p:cNvPicPr/>
                      <p:nvPr/>
                    </p:nvPicPr>
                    <p:blipFill>
                      <a:blip r:embed="rId7"/>
                      <a:stretch>
                        <a:fillRect/>
                      </a:stretch>
                    </p:blipFill>
                    <p:spPr>
                      <a:xfrm>
                        <a:off x="4457563" y="4745358"/>
                        <a:ext cx="1922131" cy="502190"/>
                      </a:xfrm>
                      <a:prstGeom prst="rect">
                        <a:avLst/>
                      </a:prstGeom>
                    </p:spPr>
                  </p:pic>
                </p:oleObj>
              </mc:Fallback>
            </mc:AlternateContent>
          </a:graphicData>
        </a:graphic>
      </p:graphicFrame>
      <p:graphicFrame>
        <p:nvGraphicFramePr>
          <p:cNvPr id="12" name="オブジェクト 11"/>
          <p:cNvGraphicFramePr>
            <a:graphicFrameLocks noChangeAspect="1"/>
          </p:cNvGraphicFramePr>
          <p:nvPr>
            <p:extLst>
              <p:ext uri="{D42A27DB-BD31-4B8C-83A1-F6EECF244321}">
                <p14:modId xmlns:p14="http://schemas.microsoft.com/office/powerpoint/2010/main" val="1253067727"/>
              </p:ext>
            </p:extLst>
          </p:nvPr>
        </p:nvGraphicFramePr>
        <p:xfrm>
          <a:off x="4836771" y="5340203"/>
          <a:ext cx="1256523" cy="445635"/>
        </p:xfrm>
        <a:graphic>
          <a:graphicData uri="http://schemas.openxmlformats.org/presentationml/2006/ole">
            <mc:AlternateContent xmlns:mc="http://schemas.openxmlformats.org/markup-compatibility/2006">
              <mc:Choice xmlns:v="urn:schemas-microsoft-com:vml" Requires="v">
                <p:oleObj spid="_x0000_s6796" name="CS ChemDraw Drawing" r:id="rId8" imgW="1795033" imgH="636621" progId="ChemDraw.Document.6.0">
                  <p:embed/>
                </p:oleObj>
              </mc:Choice>
              <mc:Fallback>
                <p:oleObj name="CS ChemDraw Drawing" r:id="rId8" imgW="1795033" imgH="636621" progId="ChemDraw.Document.6.0">
                  <p:embed/>
                  <p:pic>
                    <p:nvPicPr>
                      <p:cNvPr id="0" name=""/>
                      <p:cNvPicPr/>
                      <p:nvPr/>
                    </p:nvPicPr>
                    <p:blipFill>
                      <a:blip r:embed="rId9"/>
                      <a:stretch>
                        <a:fillRect/>
                      </a:stretch>
                    </p:blipFill>
                    <p:spPr>
                      <a:xfrm>
                        <a:off x="4836771" y="5340203"/>
                        <a:ext cx="1256523" cy="445635"/>
                      </a:xfrm>
                      <a:prstGeom prst="rect">
                        <a:avLst/>
                      </a:prstGeom>
                    </p:spPr>
                  </p:pic>
                </p:oleObj>
              </mc:Fallback>
            </mc:AlternateContent>
          </a:graphicData>
        </a:graphic>
      </p:graphicFrame>
      <p:graphicFrame>
        <p:nvGraphicFramePr>
          <p:cNvPr id="13" name="オブジェクト 12"/>
          <p:cNvGraphicFramePr>
            <a:graphicFrameLocks noChangeAspect="1"/>
          </p:cNvGraphicFramePr>
          <p:nvPr>
            <p:extLst>
              <p:ext uri="{D42A27DB-BD31-4B8C-83A1-F6EECF244321}">
                <p14:modId xmlns:p14="http://schemas.microsoft.com/office/powerpoint/2010/main" val="2536005320"/>
              </p:ext>
            </p:extLst>
          </p:nvPr>
        </p:nvGraphicFramePr>
        <p:xfrm>
          <a:off x="4894781" y="5915378"/>
          <a:ext cx="1256523" cy="604709"/>
        </p:xfrm>
        <a:graphic>
          <a:graphicData uri="http://schemas.openxmlformats.org/presentationml/2006/ole">
            <mc:AlternateContent xmlns:mc="http://schemas.openxmlformats.org/markup-compatibility/2006">
              <mc:Choice xmlns:v="urn:schemas-microsoft-com:vml" Requires="v">
                <p:oleObj spid="_x0000_s6797" name="CS ChemDraw Drawing" r:id="rId10" imgW="1795033" imgH="863870" progId="ChemDraw.Document.6.0">
                  <p:embed/>
                </p:oleObj>
              </mc:Choice>
              <mc:Fallback>
                <p:oleObj name="CS ChemDraw Drawing" r:id="rId10" imgW="1795033" imgH="863870" progId="ChemDraw.Document.6.0">
                  <p:embed/>
                  <p:pic>
                    <p:nvPicPr>
                      <p:cNvPr id="0" name=""/>
                      <p:cNvPicPr/>
                      <p:nvPr/>
                    </p:nvPicPr>
                    <p:blipFill>
                      <a:blip r:embed="rId11"/>
                      <a:stretch>
                        <a:fillRect/>
                      </a:stretch>
                    </p:blipFill>
                    <p:spPr>
                      <a:xfrm>
                        <a:off x="4894781" y="5915378"/>
                        <a:ext cx="1256523" cy="604709"/>
                      </a:xfrm>
                      <a:prstGeom prst="rect">
                        <a:avLst/>
                      </a:prstGeom>
                    </p:spPr>
                  </p:pic>
                </p:oleObj>
              </mc:Fallback>
            </mc:AlternateContent>
          </a:graphicData>
        </a:graphic>
      </p:graphicFrame>
      <p:graphicFrame>
        <p:nvGraphicFramePr>
          <p:cNvPr id="14" name="オブジェクト 13"/>
          <p:cNvGraphicFramePr>
            <a:graphicFrameLocks noChangeAspect="1"/>
          </p:cNvGraphicFramePr>
          <p:nvPr>
            <p:extLst>
              <p:ext uri="{D42A27DB-BD31-4B8C-83A1-F6EECF244321}">
                <p14:modId xmlns:p14="http://schemas.microsoft.com/office/powerpoint/2010/main" val="1351009282"/>
              </p:ext>
            </p:extLst>
          </p:nvPr>
        </p:nvGraphicFramePr>
        <p:xfrm>
          <a:off x="5051316" y="2864656"/>
          <a:ext cx="734626" cy="448851"/>
        </p:xfrm>
        <a:graphic>
          <a:graphicData uri="http://schemas.openxmlformats.org/presentationml/2006/ole">
            <mc:AlternateContent xmlns:mc="http://schemas.openxmlformats.org/markup-compatibility/2006">
              <mc:Choice xmlns:v="urn:schemas-microsoft-com:vml" Requires="v">
                <p:oleObj spid="_x0000_s6798" name="CS ChemDraw Drawing" r:id="rId12" imgW="1049466" imgH="641215" progId="ChemDraw.Document.6.0">
                  <p:embed/>
                </p:oleObj>
              </mc:Choice>
              <mc:Fallback>
                <p:oleObj name="CS ChemDraw Drawing" r:id="rId12" imgW="1049466" imgH="641215" progId="ChemDraw.Document.6.0">
                  <p:embed/>
                  <p:pic>
                    <p:nvPicPr>
                      <p:cNvPr id="0" name=""/>
                      <p:cNvPicPr/>
                      <p:nvPr/>
                    </p:nvPicPr>
                    <p:blipFill>
                      <a:blip r:embed="rId13"/>
                      <a:stretch>
                        <a:fillRect/>
                      </a:stretch>
                    </p:blipFill>
                    <p:spPr>
                      <a:xfrm>
                        <a:off x="5051316" y="2864656"/>
                        <a:ext cx="734626" cy="448851"/>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44476907"/>
              </p:ext>
            </p:extLst>
          </p:nvPr>
        </p:nvGraphicFramePr>
        <p:xfrm>
          <a:off x="4977414" y="3481443"/>
          <a:ext cx="839384" cy="494814"/>
        </p:xfrm>
        <a:graphic>
          <a:graphicData uri="http://schemas.openxmlformats.org/presentationml/2006/ole">
            <mc:AlternateContent xmlns:mc="http://schemas.openxmlformats.org/markup-compatibility/2006">
              <mc:Choice xmlns:v="urn:schemas-microsoft-com:vml" Requires="v">
                <p:oleObj spid="_x0000_s6799" name="CS ChemDraw Drawing" r:id="rId14" imgW="1199120" imgH="706877" progId="ChemDraw.Document.6.0">
                  <p:embed/>
                </p:oleObj>
              </mc:Choice>
              <mc:Fallback>
                <p:oleObj name="CS ChemDraw Drawing" r:id="rId14" imgW="1199120" imgH="706877" progId="ChemDraw.Document.6.0">
                  <p:embed/>
                  <p:pic>
                    <p:nvPicPr>
                      <p:cNvPr id="0" name=""/>
                      <p:cNvPicPr/>
                      <p:nvPr/>
                    </p:nvPicPr>
                    <p:blipFill>
                      <a:blip r:embed="rId15"/>
                      <a:stretch>
                        <a:fillRect/>
                      </a:stretch>
                    </p:blipFill>
                    <p:spPr>
                      <a:xfrm>
                        <a:off x="4977414" y="3481443"/>
                        <a:ext cx="839384" cy="494814"/>
                      </a:xfrm>
                      <a:prstGeom prst="rect">
                        <a:avLst/>
                      </a:prstGeom>
                    </p:spPr>
                  </p:pic>
                </p:oleObj>
              </mc:Fallback>
            </mc:AlternateContent>
          </a:graphicData>
        </a:graphic>
      </p:graphicFrame>
      <p:graphicFrame>
        <p:nvGraphicFramePr>
          <p:cNvPr id="16" name="オブジェクト 15"/>
          <p:cNvGraphicFramePr>
            <a:graphicFrameLocks noChangeAspect="1"/>
          </p:cNvGraphicFramePr>
          <p:nvPr>
            <p:extLst>
              <p:ext uri="{D42A27DB-BD31-4B8C-83A1-F6EECF244321}">
                <p14:modId xmlns:p14="http://schemas.microsoft.com/office/powerpoint/2010/main" val="1772686775"/>
              </p:ext>
            </p:extLst>
          </p:nvPr>
        </p:nvGraphicFramePr>
        <p:xfrm>
          <a:off x="4977414" y="4165112"/>
          <a:ext cx="944898" cy="494814"/>
        </p:xfrm>
        <a:graphic>
          <a:graphicData uri="http://schemas.openxmlformats.org/presentationml/2006/ole">
            <mc:AlternateContent xmlns:mc="http://schemas.openxmlformats.org/markup-compatibility/2006">
              <mc:Choice xmlns:v="urn:schemas-microsoft-com:vml" Requires="v">
                <p:oleObj spid="_x0000_s6800" name="CS ChemDraw Drawing" r:id="rId16" imgW="1349854" imgH="706877" progId="ChemDraw.Document.6.0">
                  <p:embed/>
                </p:oleObj>
              </mc:Choice>
              <mc:Fallback>
                <p:oleObj name="CS ChemDraw Drawing" r:id="rId16" imgW="1349854" imgH="706877" progId="ChemDraw.Document.6.0">
                  <p:embed/>
                  <p:pic>
                    <p:nvPicPr>
                      <p:cNvPr id="0" name=""/>
                      <p:cNvPicPr/>
                      <p:nvPr/>
                    </p:nvPicPr>
                    <p:blipFill>
                      <a:blip r:embed="rId17"/>
                      <a:stretch>
                        <a:fillRect/>
                      </a:stretch>
                    </p:blipFill>
                    <p:spPr>
                      <a:xfrm>
                        <a:off x="4977414" y="4165112"/>
                        <a:ext cx="944898" cy="494814"/>
                      </a:xfrm>
                      <a:prstGeom prst="rect">
                        <a:avLst/>
                      </a:prstGeom>
                    </p:spPr>
                  </p:pic>
                </p:oleObj>
              </mc:Fallback>
            </mc:AlternateContent>
          </a:graphicData>
        </a:graphic>
      </p:graphicFrame>
    </p:spTree>
    <p:extLst>
      <p:ext uri="{BB962C8B-B14F-4D97-AF65-F5344CB8AC3E}">
        <p14:creationId xmlns:p14="http://schemas.microsoft.com/office/powerpoint/2010/main" val="144032408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スライド 1&quot;/&gt;&lt;property id=&quot;20307&quot; value=&quot;257&quot;/&gt;&lt;/object&gt;&lt;object type=&quot;3&quot; unique_id=&quot;10005&quot;&gt;&lt;property id=&quot;20148&quot; value=&quot;5&quot;/&gt;&lt;property id=&quot;20300&quot; value=&quot;スライド 2&quot;/&gt;&lt;property id=&quot;20307&quot; value=&quot;258&quot;/&gt;&lt;/object&gt;&lt;/object&gt;&lt;/object&gt;&lt;/database&gt;"/>
  <p:tag name="SECTOMILLISECCONVERTED" val="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717</TotalTime>
  <Words>2978</Words>
  <Application>Microsoft Office PowerPoint</Application>
  <PresentationFormat>画面に合わせる (4:3)</PresentationFormat>
  <Paragraphs>548</Paragraphs>
  <Slides>17</Slides>
  <Notes>17</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25" baseType="lpstr">
      <vt:lpstr>ＭＳ Ｐゴシック</vt:lpstr>
      <vt:lpstr>Arial</vt:lpstr>
      <vt:lpstr>Calibri</vt:lpstr>
      <vt:lpstr>Century</vt:lpstr>
      <vt:lpstr>Symbol</vt:lpstr>
      <vt:lpstr>Times</vt:lpstr>
      <vt:lpstr>Office テーマ</vt:lpstr>
      <vt:lpstr>CS ChemDraw Drawing</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Tsunoi</dc:creator>
  <cp:lastModifiedBy>Tsunoi</cp:lastModifiedBy>
  <cp:revision>188</cp:revision>
  <cp:lastPrinted>2021-06-30T05:32:00Z</cp:lastPrinted>
  <dcterms:created xsi:type="dcterms:W3CDTF">2010-12-22T02:00:59Z</dcterms:created>
  <dcterms:modified xsi:type="dcterms:W3CDTF">2024-05-29T11:01:19Z</dcterms:modified>
</cp:coreProperties>
</file>